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6.xml" ContentType="application/vnd.openxmlformats-officedocument.themeOverride+xml"/>
  <Override PartName="/ppt/notesSlides/notesSlide22.xml" ContentType="application/vnd.openxmlformats-officedocument.presentationml.notesSlide+xml"/>
  <Override PartName="/ppt/theme/themeOverride7.xml" ContentType="application/vnd.openxmlformats-officedocument.themeOverride+xml"/>
  <Override PartName="/ppt/notesSlides/notesSlide23.xml" ContentType="application/vnd.openxmlformats-officedocument.presentationml.notesSlide+xml"/>
  <Override PartName="/ppt/theme/themeOverride8.xml" ContentType="application/vnd.openxmlformats-officedocument.themeOverride+xml"/>
  <Override PartName="/ppt/notesSlides/notesSlide24.xml" ContentType="application/vnd.openxmlformats-officedocument.presentationml.notesSlide+xml"/>
  <Override PartName="/ppt/theme/themeOverride9.xml" ContentType="application/vnd.openxmlformats-officedocument.themeOverride+xml"/>
  <Override PartName="/ppt/notesSlides/notesSlide25.xml" ContentType="application/vnd.openxmlformats-officedocument.presentationml.notesSlide+xml"/>
  <Override PartName="/ppt/theme/themeOverride10.xml" ContentType="application/vnd.openxmlformats-officedocument.themeOverride+xml"/>
  <Override PartName="/ppt/notesSlides/notesSlide26.xml" ContentType="application/vnd.openxmlformats-officedocument.presentationml.notesSlide+xml"/>
  <Override PartName="/ppt/theme/themeOverride11.xml" ContentType="application/vnd.openxmlformats-officedocument.themeOverride+xml"/>
  <Override PartName="/ppt/notesSlides/notesSlide27.xml" ContentType="application/vnd.openxmlformats-officedocument.presentationml.notesSlide+xml"/>
  <Override PartName="/ppt/theme/themeOverride1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13.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699" r:id="rId4"/>
    <p:sldMasterId id="2147483712" r:id="rId5"/>
    <p:sldMasterId id="2147483724" r:id="rId6"/>
    <p:sldMasterId id="2147483737" r:id="rId7"/>
    <p:sldMasterId id="2147483740" r:id="rId8"/>
    <p:sldMasterId id="2147483745" r:id="rId9"/>
    <p:sldMasterId id="2147483759" r:id="rId10"/>
    <p:sldMasterId id="2147483771" r:id="rId11"/>
    <p:sldMasterId id="2147483783" r:id="rId12"/>
    <p:sldMasterId id="2147483797" r:id="rId13"/>
    <p:sldMasterId id="2147483809" r:id="rId14"/>
    <p:sldMasterId id="2147483811" r:id="rId15"/>
  </p:sldMasterIdLst>
  <p:notesMasterIdLst>
    <p:notesMasterId r:id="rId117"/>
  </p:notesMasterIdLst>
  <p:sldIdLst>
    <p:sldId id="257" r:id="rId16"/>
    <p:sldId id="258" r:id="rId17"/>
    <p:sldId id="259" r:id="rId18"/>
    <p:sldId id="260" r:id="rId19"/>
    <p:sldId id="261" r:id="rId20"/>
    <p:sldId id="262" r:id="rId21"/>
    <p:sldId id="263" r:id="rId22"/>
    <p:sldId id="264" r:id="rId23"/>
    <p:sldId id="331" r:id="rId24"/>
    <p:sldId id="330" r:id="rId25"/>
    <p:sldId id="274" r:id="rId26"/>
    <p:sldId id="275" r:id="rId27"/>
    <p:sldId id="276" r:id="rId28"/>
    <p:sldId id="277" r:id="rId29"/>
    <p:sldId id="278" r:id="rId30"/>
    <p:sldId id="279" r:id="rId31"/>
    <p:sldId id="333" r:id="rId32"/>
    <p:sldId id="332" r:id="rId33"/>
    <p:sldId id="265" r:id="rId34"/>
    <p:sldId id="266" r:id="rId35"/>
    <p:sldId id="334" r:id="rId36"/>
    <p:sldId id="326" r:id="rId37"/>
    <p:sldId id="327" r:id="rId38"/>
    <p:sldId id="328" r:id="rId39"/>
    <p:sldId id="347" r:id="rId40"/>
    <p:sldId id="348" r:id="rId41"/>
    <p:sldId id="350" r:id="rId42"/>
    <p:sldId id="356" r:id="rId43"/>
    <p:sldId id="357" r:id="rId44"/>
    <p:sldId id="267" r:id="rId45"/>
    <p:sldId id="268" r:id="rId46"/>
    <p:sldId id="269" r:id="rId47"/>
    <p:sldId id="270" r:id="rId48"/>
    <p:sldId id="271" r:id="rId49"/>
    <p:sldId id="272" r:id="rId50"/>
    <p:sldId id="273" r:id="rId51"/>
    <p:sldId id="280" r:id="rId52"/>
    <p:sldId id="281" r:id="rId53"/>
    <p:sldId id="282" r:id="rId54"/>
    <p:sldId id="283" r:id="rId55"/>
    <p:sldId id="284" r:id="rId56"/>
    <p:sldId id="344" r:id="rId57"/>
    <p:sldId id="335" r:id="rId58"/>
    <p:sldId id="346" r:id="rId59"/>
    <p:sldId id="345" r:id="rId60"/>
    <p:sldId id="340" r:id="rId61"/>
    <p:sldId id="341" r:id="rId62"/>
    <p:sldId id="342" r:id="rId63"/>
    <p:sldId id="343" r:id="rId64"/>
    <p:sldId id="285" r:id="rId65"/>
    <p:sldId id="286" r:id="rId66"/>
    <p:sldId id="287" r:id="rId67"/>
    <p:sldId id="288" r:id="rId68"/>
    <p:sldId id="289" r:id="rId69"/>
    <p:sldId id="290" r:id="rId70"/>
    <p:sldId id="291" r:id="rId71"/>
    <p:sldId id="292" r:id="rId72"/>
    <p:sldId id="293" r:id="rId73"/>
    <p:sldId id="294" r:id="rId74"/>
    <p:sldId id="295" r:id="rId75"/>
    <p:sldId id="4928" r:id="rId76"/>
    <p:sldId id="4929" r:id="rId77"/>
    <p:sldId id="298" r:id="rId78"/>
    <p:sldId id="4901" r:id="rId79"/>
    <p:sldId id="300" r:id="rId80"/>
    <p:sldId id="301" r:id="rId81"/>
    <p:sldId id="353" r:id="rId82"/>
    <p:sldId id="354" r:id="rId83"/>
    <p:sldId id="355" r:id="rId84"/>
    <p:sldId id="302" r:id="rId85"/>
    <p:sldId id="303" r:id="rId86"/>
    <p:sldId id="304" r:id="rId87"/>
    <p:sldId id="305" r:id="rId88"/>
    <p:sldId id="306" r:id="rId89"/>
    <p:sldId id="307" r:id="rId90"/>
    <p:sldId id="308" r:id="rId91"/>
    <p:sldId id="309" r:id="rId92"/>
    <p:sldId id="4930" r:id="rId93"/>
    <p:sldId id="4931" r:id="rId94"/>
    <p:sldId id="312" r:id="rId95"/>
    <p:sldId id="313" r:id="rId96"/>
    <p:sldId id="314" r:id="rId97"/>
    <p:sldId id="315" r:id="rId98"/>
    <p:sldId id="316" r:id="rId99"/>
    <p:sldId id="317" r:id="rId100"/>
    <p:sldId id="318" r:id="rId101"/>
    <p:sldId id="319" r:id="rId102"/>
    <p:sldId id="320" r:id="rId103"/>
    <p:sldId id="321" r:id="rId104"/>
    <p:sldId id="322" r:id="rId105"/>
    <p:sldId id="323" r:id="rId106"/>
    <p:sldId id="324" r:id="rId107"/>
    <p:sldId id="325" r:id="rId108"/>
    <p:sldId id="358" r:id="rId109"/>
    <p:sldId id="359" r:id="rId110"/>
    <p:sldId id="336" r:id="rId111"/>
    <p:sldId id="337" r:id="rId112"/>
    <p:sldId id="338" r:id="rId113"/>
    <p:sldId id="339" r:id="rId114"/>
    <p:sldId id="351" r:id="rId115"/>
    <p:sldId id="360"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00" autoAdjust="0"/>
    <p:restoredTop sz="94606" autoAdjust="0"/>
  </p:normalViewPr>
  <p:slideViewPr>
    <p:cSldViewPr snapToGrid="0" snapToObjects="1">
      <p:cViewPr>
        <p:scale>
          <a:sx n="86" d="100"/>
          <a:sy n="86" d="100"/>
        </p:scale>
        <p:origin x="1304" y="1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notesMaster" Target="notesMasters/notesMaster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presProps" Target="presProps.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viewProps" Target="viewProps.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10AAA5-457F-A045-9E7A-E23AA3E9EA2C}" type="datetimeFigureOut">
              <a:rPr lang="en-US" smtClean="0"/>
              <a:pPr/>
              <a:t>9/26/22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DB0E5-2F87-9F4A-AEAB-C627AD0652FC}" type="slidenum">
              <a:rPr lang="en-US" smtClean="0"/>
              <a:pPr/>
              <a:t>‹#›</a:t>
            </a:fld>
            <a:endParaRPr lang="en-US"/>
          </a:p>
        </p:txBody>
      </p:sp>
    </p:spTree>
    <p:extLst>
      <p:ext uri="{BB962C8B-B14F-4D97-AF65-F5344CB8AC3E}">
        <p14:creationId xmlns:p14="http://schemas.microsoft.com/office/powerpoint/2010/main" val="2477255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ewswithviews.com/Horn/thomas153.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ashingtontimes.com/news/2014/mar/27/russell-crowe-hits-noah-critics-bordering-absolut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n.wikipedia.org/wiki/The_Washington_Time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biologos.org/blog/the-noah-movi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96FC76-FC5F-A143-9CCE-2C87C2F72A68}" type="slidenum">
              <a:rPr lang="zh-CN" altLang="en-US" sz="1200">
                <a:solidFill>
                  <a:prstClr val="black"/>
                </a:solidFill>
              </a:rPr>
              <a:pPr/>
              <a:t>11</a:t>
            </a:fld>
            <a:endParaRPr lang="en-US" altLang="zh-CN" sz="1200">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1883</a:t>
            </a:r>
          </a:p>
          <a:p>
            <a:pPr eaLnBrk="1" hangingPunct="1"/>
            <a:r>
              <a:rPr lang="en-US" altLang="zh-CN" dirty="0">
                <a:latin typeface="Arial" charset="0"/>
                <a:ea typeface="ＭＳ Ｐゴシック" charset="0"/>
                <a:cs typeface="Times New Roman" charset="0"/>
              </a:rPr>
              <a:t>Edited into modern English at points from </a:t>
            </a:r>
            <a:r>
              <a:rPr lang="en-US" altLang="zh-CN" dirty="0" err="1">
                <a:latin typeface="Arial" charset="0"/>
                <a:ea typeface="ＭＳ Ｐゴシック" charset="0"/>
                <a:cs typeface="Times New Roman" charset="0"/>
              </a:rPr>
              <a:t>Charlesworth</a:t>
            </a:r>
            <a:r>
              <a:rPr lang="en-US" altLang="zh-CN" dirty="0">
                <a:latin typeface="Arial" charset="0"/>
                <a:ea typeface="ＭＳ Ｐゴシック" charset="0"/>
                <a:cs typeface="Times New Roman" charset="0"/>
              </a:rPr>
              <a:t>, 1:15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2C8946-6A38-2045-9B37-C30ECF2EC56D}" type="slidenum">
              <a:rPr lang="zh-CN" altLang="en-US" sz="1200">
                <a:solidFill>
                  <a:prstClr val="black"/>
                </a:solidFill>
              </a:rPr>
              <a:pPr/>
              <a:t>12</a:t>
            </a:fld>
            <a:endParaRPr lang="en-US" altLang="zh-CN" sz="1200">
              <a:solidFill>
                <a:prstClr val="black"/>
              </a:solidFill>
            </a:endParaRPr>
          </a:p>
        </p:txBody>
      </p:sp>
      <p:sp>
        <p:nvSpPr>
          <p:cNvPr id="175106" name="Rectangle 2"/>
          <p:cNvSpPr>
            <a:spLocks noGrp="1" noRot="1" noChangeAspect="1" noChangeArrowheads="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1883</a:t>
            </a:r>
          </a:p>
          <a:p>
            <a:pPr eaLnBrk="1" hangingPunct="1"/>
            <a:r>
              <a:rPr lang="en-US" altLang="zh-CN" dirty="0">
                <a:latin typeface="Arial" charset="0"/>
                <a:ea typeface="ＭＳ Ｐゴシック" charset="0"/>
                <a:cs typeface="Times New Roman" charset="0"/>
              </a:rPr>
              <a:t>Edited into modern English at points from </a:t>
            </a:r>
            <a:r>
              <a:rPr lang="en-US" altLang="zh-CN" dirty="0" err="1">
                <a:latin typeface="Arial" charset="0"/>
                <a:ea typeface="ＭＳ Ｐゴシック" charset="0"/>
                <a:cs typeface="Times New Roman" charset="0"/>
              </a:rPr>
              <a:t>Charlesworth</a:t>
            </a:r>
            <a:r>
              <a:rPr lang="en-US" altLang="zh-CN" dirty="0">
                <a:latin typeface="Arial" charset="0"/>
                <a:ea typeface="ＭＳ Ｐゴシック" charset="0"/>
                <a:cs typeface="Times New Roman" charset="0"/>
              </a:rPr>
              <a:t>, 1:15</a:t>
            </a:r>
          </a:p>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0A487-5BB2-354A-B223-A42DDA74E86E}" type="slidenum">
              <a:rPr lang="zh-CN" altLang="en-US" sz="1200">
                <a:solidFill>
                  <a:prstClr val="black"/>
                </a:solidFill>
              </a:rPr>
              <a:pPr/>
              <a:t>13</a:t>
            </a:fld>
            <a:endParaRPr lang="en-US" altLang="zh-CN" sz="1200">
              <a:solidFill>
                <a:prstClr val="black"/>
              </a:solidFill>
            </a:endParaRPr>
          </a:p>
        </p:txBody>
      </p:sp>
      <p:sp>
        <p:nvSpPr>
          <p:cNvPr id="177154" name="Rectangle 2"/>
          <p:cNvSpPr>
            <a:spLocks noGrp="1" noRot="1" noChangeAspect="1" noChangeArrowheads="1"/>
          </p:cNvSpPr>
          <p:nvPr>
            <p:ph type="sldImg"/>
          </p:nvPr>
        </p:nvSpPr>
        <p:spPr>
          <a:solidFill>
            <a:srgbClr val="FFFFFF"/>
          </a:solidFill>
          <a:ln/>
        </p:spPr>
      </p:sp>
      <p:sp>
        <p:nvSpPr>
          <p:cNvPr id="1771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1883</a:t>
            </a:r>
          </a:p>
          <a:p>
            <a:pPr eaLnBrk="1" hangingPunct="1"/>
            <a:r>
              <a:rPr lang="en-US" altLang="zh-CN" dirty="0">
                <a:latin typeface="Arial" charset="0"/>
                <a:ea typeface="ＭＳ Ｐゴシック" charset="0"/>
                <a:cs typeface="Times New Roman" charset="0"/>
              </a:rPr>
              <a:t>Edited into modern English at points from </a:t>
            </a:r>
            <a:r>
              <a:rPr lang="en-US" altLang="zh-CN" dirty="0" err="1">
                <a:latin typeface="Arial" charset="0"/>
                <a:ea typeface="ＭＳ Ｐゴシック" charset="0"/>
                <a:cs typeface="Times New Roman" charset="0"/>
              </a:rPr>
              <a:t>Charlesworth</a:t>
            </a:r>
            <a:r>
              <a:rPr lang="en-US" altLang="zh-CN" dirty="0">
                <a:latin typeface="Arial" charset="0"/>
                <a:ea typeface="ＭＳ Ｐゴシック" charset="0"/>
                <a:cs typeface="Times New Roman" charset="0"/>
              </a:rPr>
              <a:t>, 1:15</a:t>
            </a:r>
          </a:p>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2346D9-31A1-8043-BD09-39BD49C550A9}" type="slidenum">
              <a:rPr lang="zh-CN" altLang="en-US" sz="1200">
                <a:solidFill>
                  <a:prstClr val="black"/>
                </a:solidFill>
              </a:rPr>
              <a:pPr/>
              <a:t>14</a:t>
            </a:fld>
            <a:endParaRPr lang="en-US" altLang="zh-CN" sz="1200">
              <a:solidFill>
                <a:prstClr val="black"/>
              </a:solidFill>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1883</a:t>
            </a:r>
          </a:p>
          <a:p>
            <a:pPr eaLnBrk="1" hangingPunct="1"/>
            <a:r>
              <a:rPr lang="en-US" altLang="zh-CN" dirty="0">
                <a:latin typeface="Arial" charset="0"/>
                <a:ea typeface="ＭＳ Ｐゴシック" charset="0"/>
                <a:cs typeface="Times New Roman" charset="0"/>
              </a:rPr>
              <a:t>Edited into modern English at points from </a:t>
            </a:r>
            <a:r>
              <a:rPr lang="en-US" altLang="zh-CN" dirty="0" err="1">
                <a:latin typeface="Arial" charset="0"/>
                <a:ea typeface="ＭＳ Ｐゴシック" charset="0"/>
                <a:cs typeface="Times New Roman" charset="0"/>
              </a:rPr>
              <a:t>Charlesworth</a:t>
            </a:r>
            <a:r>
              <a:rPr lang="en-US" altLang="zh-CN" dirty="0">
                <a:latin typeface="Arial" charset="0"/>
                <a:ea typeface="ＭＳ Ｐゴシック" charset="0"/>
                <a:cs typeface="Times New Roman" charset="0"/>
              </a:rPr>
              <a:t>, 1:15</a:t>
            </a:r>
          </a:p>
          <a:p>
            <a:pPr eaLnBrk="1" hangingPunct="1"/>
            <a:endParaRPr lang="en-US" altLang="zh-CN" dirty="0">
              <a:latin typeface="Arial" charset="0"/>
              <a:ea typeface="ＭＳ Ｐゴシック" charset="0"/>
              <a:cs typeface="Times New Roman" charset="0"/>
            </a:endParaRPr>
          </a:p>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15</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mn-lt"/>
                <a:ea typeface="+mn-ea"/>
                <a:cs typeface="+mn-cs"/>
              </a:rPr>
              <a:t>Image from:</a:t>
            </a:r>
          </a:p>
          <a:p>
            <a:r>
              <a:rPr lang="en-US" sz="1200" b="1" kern="1200" dirty="0">
                <a:solidFill>
                  <a:schemeClr val="tx1"/>
                </a:solidFill>
                <a:effectLst/>
                <a:latin typeface="+mn-lt"/>
                <a:ea typeface="+mn-ea"/>
                <a:cs typeface="+mn-cs"/>
              </a:rPr>
              <a:t>Forbidden Gates</a:t>
            </a:r>
            <a:endParaRPr lang="en-US" dirty="0">
              <a:effectLst/>
            </a:endParaRPr>
          </a:p>
          <a:p>
            <a:r>
              <a:rPr lang="en-US" sz="1200" b="1" kern="1200" dirty="0">
                <a:solidFill>
                  <a:schemeClr val="tx1"/>
                </a:solidFill>
                <a:effectLst/>
                <a:latin typeface="+mn-lt"/>
                <a:ea typeface="+mn-ea"/>
                <a:cs typeface="+mn-cs"/>
              </a:rPr>
              <a:t>Part 17 </a:t>
            </a:r>
            <a:endParaRPr lang="en-US" dirty="0">
              <a:effectLst/>
            </a:endParaRPr>
          </a:p>
          <a:p>
            <a:r>
              <a:rPr lang="en-US" dirty="0">
                <a:effectLst/>
              </a:rPr>
              <a:t>By Thomas R. Horn</a:t>
            </a:r>
          </a:p>
          <a:p>
            <a:r>
              <a:rPr lang="en-US" dirty="0">
                <a:effectLst/>
              </a:rPr>
              <a:t>November 11, 2010</a:t>
            </a:r>
          </a:p>
          <a:p>
            <a:r>
              <a:rPr lang="en-US" dirty="0" err="1">
                <a:effectLst/>
              </a:rPr>
              <a:t>NewsWithViews.com</a:t>
            </a:r>
            <a:endParaRPr lang="en-US" dirty="0">
              <a:effectLst/>
            </a:endParaRPr>
          </a:p>
          <a:p>
            <a:r>
              <a:rPr lang="en-US" sz="1200" kern="1200" dirty="0">
                <a:solidFill>
                  <a:schemeClr val="tx1"/>
                </a:solidFill>
                <a:effectLst/>
                <a:latin typeface="+mn-lt"/>
                <a:ea typeface="+mn-ea"/>
                <a:cs typeface="+mn-cs"/>
                <a:hlinkClick r:id="rId3"/>
              </a:rPr>
              <a:t>http://www.newswithviews.com/Horn/thomas153.htm</a:t>
            </a:r>
            <a:endParaRPr lang="en-US" dirty="0">
              <a:effectLst/>
            </a:endParaRPr>
          </a:p>
          <a:p>
            <a:r>
              <a:rPr lang="en-US" sz="1200" b="1" kern="1200" dirty="0">
                <a:solidFill>
                  <a:schemeClr val="tx1"/>
                </a:solidFill>
                <a:effectLst/>
                <a:latin typeface="+mn-lt"/>
                <a:ea typeface="+mn-ea"/>
                <a:cs typeface="+mn-cs"/>
              </a:rPr>
              <a:t>The Spirit Behind </a:t>
            </a:r>
            <a:r>
              <a:rPr lang="en-US" sz="1200" b="1" kern="1200" dirty="0" err="1">
                <a:solidFill>
                  <a:schemeClr val="tx1"/>
                </a:solidFill>
                <a:effectLst/>
                <a:latin typeface="+mn-lt"/>
                <a:ea typeface="+mn-ea"/>
                <a:cs typeface="+mn-cs"/>
              </a:rPr>
              <a:t>Transhumanism</a:t>
            </a:r>
            <a:r>
              <a:rPr lang="en-US" sz="1200" b="1" kern="1200" dirty="0">
                <a:solidFill>
                  <a:schemeClr val="tx1"/>
                </a:solidFill>
                <a:effectLst/>
                <a:latin typeface="+mn-lt"/>
                <a:ea typeface="+mn-ea"/>
                <a:cs typeface="+mn-cs"/>
              </a:rPr>
              <a:t> </a:t>
            </a:r>
            <a:endParaRPr lang="en-US" dirty="0">
              <a:effectLst/>
            </a:endParaRPr>
          </a:p>
          <a:p>
            <a:r>
              <a:rPr lang="en-US" dirty="0">
                <a:effectLst/>
              </a:rPr>
              <a:t>English theologian George Hawkins </a:t>
            </a:r>
            <a:r>
              <a:rPr lang="en-US" dirty="0" err="1">
                <a:effectLst/>
              </a:rPr>
              <a:t>Pember</a:t>
            </a:r>
            <a:r>
              <a:rPr lang="en-US" dirty="0">
                <a:effectLst/>
              </a:rPr>
              <a:t>, in his 1876 masterpiece, Earth</a:t>
            </a:r>
            <a:r>
              <a:rPr lang="fr-FR" dirty="0">
                <a:effectLst/>
              </a:rPr>
              <a:t>'</a:t>
            </a:r>
            <a:r>
              <a:rPr lang="en-US" dirty="0">
                <a:effectLst/>
              </a:rPr>
              <a:t>s Earliest Ages, analyzed the prophecy of Jesus Christ that says the end times would be a repeat of "the days of Noah." </a:t>
            </a:r>
            <a:r>
              <a:rPr lang="en-US" dirty="0" err="1">
                <a:effectLst/>
              </a:rPr>
              <a:t>Pember</a:t>
            </a:r>
            <a:r>
              <a:rPr lang="en-US" dirty="0">
                <a:effectLst/>
              </a:rPr>
              <a:t> outlined </a:t>
            </a:r>
          </a:p>
          <a:p>
            <a:r>
              <a:rPr lang="en-US" dirty="0">
                <a:effectLst/>
              </a:rPr>
              <a:t>the seven great causes of the antediluvian destruction and documented their developmental beginnings in his lifetime. The seventh and most fearful sign, </a:t>
            </a:r>
            <a:r>
              <a:rPr lang="en-US" dirty="0" err="1">
                <a:effectLst/>
              </a:rPr>
              <a:t>Pember</a:t>
            </a:r>
            <a:r>
              <a:rPr lang="en-US" dirty="0">
                <a:effectLst/>
              </a:rPr>
              <a:t> wrote, would be the return of the spirits of Nephilim, "the appearance upon earth of beings from the Principality of the Air, and their unlawful intercourse with the human race." </a:t>
            </a:r>
          </a:p>
          <a:p>
            <a:r>
              <a:rPr lang="en-US" dirty="0">
                <a:effectLst/>
              </a:rPr>
              <a:t>Jesus Himself, in answering His disciples concerning the signs of His coming and of the end of the world, said it would be "as the days of [Noah] were" (Matthew 24:37). The implication is, just as it was before the Flood when the spirits of Nephilim were powerful upon earth (Genesis 6:4), mankind would experience an end-times renaissance of the influence of these entities. From Scripture we are made to understand the purpose of this latter-day wave of supernaturalism includes deception (2 Timothy 3:13), and the effect upon mankind would be so successful that heresy and delusion would become firmly entrenched—even within institutionalized Christianity. In writing of this scenario, Paul prophesied to Timothy that "in the latter times, some shall depart from the faith, giving heed to seducing spirits, and doctrines of devils" (1 Timothy 4:1). </a:t>
            </a:r>
          </a:p>
          <a:p>
            <a:r>
              <a:rPr lang="en-US" dirty="0">
                <a:effectLst/>
              </a:rPr>
              <a:t>Based on contemporary developments, the foretold increase in demonism and its influence within secular and religious society is rapidly unfolding this century—abruptly, dramatically, and suspiciously. In a recent edition of Prophecy in the News magazine, biblical scholar Gary </a:t>
            </a:r>
            <a:r>
              <a:rPr lang="en-US" dirty="0" err="1">
                <a:effectLst/>
              </a:rPr>
              <a:t>Stearman</a:t>
            </a:r>
            <a:r>
              <a:rPr lang="en-US" dirty="0">
                <a:effectLst/>
              </a:rPr>
              <a:t> agreed, stating in disturbing language how the manifestation of these powers are quickening now because the world is under conditions "in which the influence of God</a:t>
            </a:r>
            <a:r>
              <a:rPr lang="fr-FR" dirty="0">
                <a:effectLst/>
              </a:rPr>
              <a:t>'</a:t>
            </a:r>
            <a:r>
              <a:rPr lang="en-US" dirty="0">
                <a:effectLst/>
              </a:rPr>
              <a:t>s Holy Spirit is diminishing." This is apparent not only in metaphysics, but within science and technology, where genetic engineering and </a:t>
            </a:r>
            <a:r>
              <a:rPr lang="en-US" dirty="0" err="1">
                <a:effectLst/>
              </a:rPr>
              <a:t>transhumanist</a:t>
            </a:r>
            <a:r>
              <a:rPr lang="en-US" dirty="0">
                <a:effectLst/>
              </a:rPr>
              <a:t> aspirations seem literally hell-bent on repeating what the Watchers did in giving birth to the spirits of Nephilim as in the days of Noah. </a:t>
            </a:r>
          </a:p>
          <a:p>
            <a:r>
              <a:rPr lang="en-US" sz="1200" b="1" kern="1200" dirty="0">
                <a:solidFill>
                  <a:schemeClr val="tx1"/>
                </a:solidFill>
                <a:effectLst/>
                <a:latin typeface="+mn-lt"/>
                <a:ea typeface="+mn-ea"/>
                <a:cs typeface="+mn-cs"/>
              </a:rPr>
              <a:t>The First Time Nephilim Appeared on Earth </a:t>
            </a:r>
            <a:endParaRPr lang="en-US" dirty="0">
              <a:effectLst/>
            </a:endParaRPr>
          </a:p>
          <a:p>
            <a:r>
              <a:rPr lang="en-US" dirty="0">
                <a:effectLst/>
              </a:rPr>
              <a:t>As far back as the beginning of time and within every major culture of the ancient world, the astonishingly consistent story is told of "gods" who descended from heaven and materialized in bodies of flesh. From Rome to Greece—and before that, to Egypt, Persia, Assyria, Babylonia, and Sumer—the earliest records of civilization tell of the era when powerful beings known to the Hebrews as "Watchers" and in the book of Genesis as the b</a:t>
            </a:r>
            <a:r>
              <a:rPr lang="fr-FR" dirty="0">
                <a:effectLst/>
              </a:rPr>
              <a:t>'</a:t>
            </a:r>
            <a:r>
              <a:rPr lang="en-US" dirty="0" err="1">
                <a:effectLst/>
              </a:rPr>
              <a:t>nai</a:t>
            </a:r>
            <a:r>
              <a:rPr lang="en-US" dirty="0">
                <a:effectLst/>
              </a:rPr>
              <a:t> ha Elohim ("sons of God") mingled themselves with humans, giving birth to part-celestial, part-terrestrial hybrids known as "Nephilim." The Bible says this happened when men began to increase on earth and daughters were born to them. When the sons of God saw the women</a:t>
            </a:r>
            <a:r>
              <a:rPr lang="fr-FR" dirty="0">
                <a:effectLst/>
              </a:rPr>
              <a:t>'</a:t>
            </a:r>
            <a:r>
              <a:rPr lang="en-US" dirty="0">
                <a:effectLst/>
              </a:rPr>
              <a:t>s beauty, they took wives from among them to sire their unusual offspring. In Genesis 6:4, we read the following account: "There were giants [Nephilim] in the earth in those days; and also after that, when the sons of God came in unto the daughters of men, and they bare children to them, the same became mighty men which were of old, men of renown." </a:t>
            </a:r>
          </a:p>
          <a:p>
            <a:r>
              <a:rPr lang="en-US" dirty="0">
                <a:effectLst/>
              </a:rPr>
              <a:t>When this Scripture is compared with other ancient texts, including Enoch, Jubilees, Baruch, Genesis </a:t>
            </a:r>
            <a:r>
              <a:rPr lang="en-US" dirty="0" err="1">
                <a:effectLst/>
              </a:rPr>
              <a:t>Apocryphon</a:t>
            </a:r>
            <a:r>
              <a:rPr lang="en-US" dirty="0">
                <a:effectLst/>
              </a:rPr>
              <a:t>, Philo, Josephus, </a:t>
            </a:r>
            <a:r>
              <a:rPr lang="en-US" dirty="0" err="1">
                <a:effectLst/>
              </a:rPr>
              <a:t>Jasher</a:t>
            </a:r>
            <a:r>
              <a:rPr lang="en-US" dirty="0">
                <a:effectLst/>
              </a:rPr>
              <a:t>, and others, it unfolds to some that the giants of the Old Testament such as Goliath were the part-human, part-animal, part-angelic offspring of a supernatural interruption into the divine order and natural development of the species. The apocryphal Book of Enoch gives a name to the angels involved in this cosmic conspiracy, calling them "Watchers." We read: </a:t>
            </a:r>
          </a:p>
          <a:p>
            <a:r>
              <a:rPr lang="en-US" dirty="0">
                <a:effectLst/>
              </a:rPr>
              <a:t>And I Enoch was blessing the Lord of majesty and the King of the ages, and lo! the Watchers called me—Enoch the scribe—and said to me: "Enoch, thou scribe of righteousness, go, declare to the Watchers of the heaven who have left the high heaven, the holy eternal place, and have defiled themselves with women, and have done as the children of earth do, and have taken unto themselves wives: Ye have wrought great destruction on the earth: And ye shall have no peace nor forgiveness of sin: and inasmuch as they delight themselves in their children [the Nephilim], The murder of their beloved ones shall they see, and over the destruction of their children shall they lament, and shall make supplication unto eternity, but mercy and peace shall ye not attain." (1 Enoch 10:3–8) </a:t>
            </a:r>
          </a:p>
          <a:p>
            <a:r>
              <a:rPr lang="en-US" dirty="0">
                <a:effectLst/>
              </a:rPr>
              <a:t>According to Enoch, two hundred of these powerful angels departed "high heaven" and used women (among other </a:t>
            </a:r>
            <a:r>
              <a:rPr lang="en-US" dirty="0" err="1">
                <a:effectLst/>
              </a:rPr>
              <a:t>dna</a:t>
            </a:r>
            <a:r>
              <a:rPr lang="en-US" dirty="0">
                <a:effectLst/>
              </a:rPr>
              <a:t> providers) to extend their progeny into mankind</a:t>
            </a:r>
            <a:r>
              <a:rPr lang="fr-FR" dirty="0">
                <a:effectLst/>
              </a:rPr>
              <a:t>'</a:t>
            </a:r>
            <a:r>
              <a:rPr lang="en-US" dirty="0">
                <a:effectLst/>
              </a:rPr>
              <a:t>s plane of existence. The Interlinear Hebrew Bible (</a:t>
            </a:r>
            <a:r>
              <a:rPr lang="en-US" dirty="0" err="1">
                <a:effectLst/>
              </a:rPr>
              <a:t>ihn</a:t>
            </a:r>
            <a:r>
              <a:rPr lang="en-US" dirty="0">
                <a:effectLst/>
              </a:rPr>
              <a:t>) offers an interesting interpretation of Genesis 6:2 in this regard. Where the King James Version of the Bible says, "The sons of God saw the daughters of men that they [were] fair," the </a:t>
            </a:r>
            <a:r>
              <a:rPr lang="en-US" dirty="0" err="1">
                <a:effectLst/>
              </a:rPr>
              <a:t>ihn</a:t>
            </a:r>
            <a:r>
              <a:rPr lang="en-US" dirty="0">
                <a:effectLst/>
              </a:rPr>
              <a:t> interprets this as, "The [b</a:t>
            </a:r>
            <a:r>
              <a:rPr lang="fr-FR" dirty="0">
                <a:effectLst/>
              </a:rPr>
              <a:t>'</a:t>
            </a:r>
            <a:r>
              <a:rPr lang="en-US" dirty="0" err="1">
                <a:effectLst/>
              </a:rPr>
              <a:t>nai</a:t>
            </a:r>
            <a:r>
              <a:rPr lang="en-US" dirty="0">
                <a:effectLst/>
              </a:rPr>
              <a:t> ha Elohim] saw the daughters of Adam, that they were fit extensions" (emphasis added). The term "fit extensions" seems applicable when the whole of the ancient record is understood to mean that the Watchers wanted to leave their proper sphere of existence in order to enter earth</a:t>
            </a:r>
            <a:r>
              <a:rPr lang="fr-FR" dirty="0">
                <a:effectLst/>
              </a:rPr>
              <a:t>'</a:t>
            </a:r>
            <a:r>
              <a:rPr lang="en-US" dirty="0">
                <a:effectLst/>
              </a:rPr>
              <a:t>s three-dimensional reality. They viewed women—or at least their genetic material—as part of the formula for accomplishing this task. Departing the proper habitation that God had assigned them was grievous to the Lord and led to divine penalization. Jude described it this way: The "angels which kept not their first estate, but left their own habitation, He hath reserved in everlasting chains under darkness unto the judgment of the great day" (Jude 6). </a:t>
            </a:r>
          </a:p>
          <a:p>
            <a:r>
              <a:rPr lang="en-US" dirty="0">
                <a:effectLst/>
              </a:rPr>
              <a:t>Besides apocryphal, </a:t>
            </a:r>
            <a:r>
              <a:rPr lang="en-US" dirty="0" err="1">
                <a:effectLst/>
              </a:rPr>
              <a:t>pseudepigraphic</a:t>
            </a:r>
            <a:r>
              <a:rPr lang="en-US" dirty="0">
                <a:effectLst/>
              </a:rPr>
              <a:t>, and Jewish traditions related to the legend of the Watchers and the "mighty men" born of their union with humans, mythologized accounts tell the stories of "gods" using humans and animals to produce heroes or demigods (half-gods). When the ancient Greek version of the Hebrew Old Testament (the LXX or Septuagint) was made, the word "Nephilim"—referring to the part-human offspring of the Watchers—was translated </a:t>
            </a:r>
            <a:r>
              <a:rPr lang="en-US" dirty="0" err="1">
                <a:effectLst/>
              </a:rPr>
              <a:t>gegenes</a:t>
            </a:r>
            <a:r>
              <a:rPr lang="en-US" dirty="0">
                <a:effectLst/>
              </a:rPr>
              <a:t>, a word implying "earth born." This same terminology was used to describe the Greek Titans and other legendary heroes of part-celestial and part-terrestrial origin, such as Hercules (born of Zeus and the mortal </a:t>
            </a:r>
            <a:r>
              <a:rPr lang="en-US" dirty="0" err="1">
                <a:effectLst/>
              </a:rPr>
              <a:t>Alcmena</a:t>
            </a:r>
            <a:r>
              <a:rPr lang="en-US" dirty="0">
                <a:effectLst/>
              </a:rPr>
              <a:t>), Achilles (the Trojan hero son of Thetis and Peleus), and Gilgamesh (the two-thirds god and one-third human child of </a:t>
            </a:r>
            <a:r>
              <a:rPr lang="en-US" dirty="0" err="1">
                <a:effectLst/>
              </a:rPr>
              <a:t>Lugalbanda</a:t>
            </a:r>
            <a:r>
              <a:rPr lang="en-US" dirty="0">
                <a:effectLst/>
              </a:rPr>
              <a:t> and </a:t>
            </a:r>
            <a:r>
              <a:rPr lang="en-US" dirty="0" err="1">
                <a:effectLst/>
              </a:rPr>
              <a:t>Ninsun</a:t>
            </a:r>
            <a:r>
              <a:rPr lang="en-US" dirty="0">
                <a:effectLst/>
              </a:rPr>
              <a:t>). These demigods were likewise accompanied in texts and idol representation by half-animal and half-human creatures like centaurs (the part-human, part-horse offspring of Apollo</a:t>
            </a:r>
            <a:r>
              <a:rPr lang="fr-FR" dirty="0">
                <a:effectLst/>
              </a:rPr>
              <a:t>'</a:t>
            </a:r>
            <a:r>
              <a:rPr lang="en-US" dirty="0">
                <a:effectLst/>
              </a:rPr>
              <a:t>s son, </a:t>
            </a:r>
            <a:r>
              <a:rPr lang="en-US" dirty="0" err="1">
                <a:effectLst/>
              </a:rPr>
              <a:t>Centaurus</a:t>
            </a:r>
            <a:r>
              <a:rPr lang="en-US" dirty="0">
                <a:effectLst/>
              </a:rPr>
              <a:t>), chimeras, furies, satyrs, gorgons, nymphs, </a:t>
            </a:r>
            <a:r>
              <a:rPr lang="en-US" dirty="0" err="1">
                <a:effectLst/>
              </a:rPr>
              <a:t>Minotaurs</a:t>
            </a:r>
            <a:r>
              <a:rPr lang="en-US" dirty="0">
                <a:effectLst/>
              </a:rPr>
              <a:t>, and other genetic aberrations. All of this seems to indicate that the Watchers not only modified human </a:t>
            </a:r>
            <a:r>
              <a:rPr lang="en-US" dirty="0" err="1">
                <a:effectLst/>
              </a:rPr>
              <a:t>dna</a:t>
            </a:r>
            <a:r>
              <a:rPr lang="en-US" dirty="0">
                <a:effectLst/>
              </a:rPr>
              <a:t> during the construction of Nephilim, but that of animals as well, a point the Book of Enoch supports, saying in the seventh chapter that the fallen angels "sinned" against animals as well as humans. </a:t>
            </a:r>
          </a:p>
          <a:p>
            <a:r>
              <a:rPr lang="en-US" dirty="0">
                <a:effectLst/>
              </a:rPr>
              <a:t>Other books such as Jubilees add that this interspecies mingling eventually resulted in mutations among normal humans and animals whose "flesh" (genetic makeup) was "corrupted" by the activity, presumably through crossbreeding (see 5:1–5; 7:21–25). Even the Old Testament contains reference to the genetic mutations that developed among humans following this time frame, including "men" of unusual size, physical strength, six fingers, six toes, animal appetite for blood, and even lion-like features (2 Samuel 21:20, 23:20). But of all the ancient records, the most telling </a:t>
            </a:r>
            <a:r>
              <a:rPr lang="en-US" dirty="0" err="1">
                <a:effectLst/>
              </a:rPr>
              <a:t>extrabiblical</a:t>
            </a:r>
            <a:r>
              <a:rPr lang="en-US" dirty="0">
                <a:effectLst/>
              </a:rPr>
              <a:t> script is from the Book of </a:t>
            </a:r>
            <a:r>
              <a:rPr lang="en-US" dirty="0" err="1">
                <a:effectLst/>
              </a:rPr>
              <a:t>Jasher</a:t>
            </a:r>
            <a:r>
              <a:rPr lang="en-US" dirty="0">
                <a:effectLst/>
              </a:rPr>
              <a:t>, a mostly forgotten text referred to in the Bible in Joshua 10:13 and 2 Samuel 1:18. </a:t>
            </a:r>
            <a:r>
              <a:rPr lang="en-US" dirty="0" err="1">
                <a:effectLst/>
              </a:rPr>
              <a:t>Jasher</a:t>
            </a:r>
            <a:r>
              <a:rPr lang="en-US" dirty="0">
                <a:effectLst/>
              </a:rPr>
              <a:t> records the familiar story of the fall of the Watchers, then adds an exceptional detail that none of the other texts is as unequivocal about, something that can only be understood in modern language to mean advanced biotechnology, genetic engineering, or "transgenic modification" of species. After the Watchers had instructed humans "in the secrets of heaven," note what </a:t>
            </a:r>
            <a:r>
              <a:rPr lang="en-US" dirty="0" err="1">
                <a:effectLst/>
              </a:rPr>
              <a:t>Jasher</a:t>
            </a:r>
            <a:r>
              <a:rPr lang="en-US" dirty="0">
                <a:effectLst/>
              </a:rPr>
              <a:t> says occurred: "[Then] the sons of men [began teaching] the mixture of animals of one species with the other, in order therewith to provoke the Lord" (4:18). </a:t>
            </a:r>
          </a:p>
          <a:p>
            <a:r>
              <a:rPr lang="en-US" dirty="0">
                <a:effectLst/>
              </a:rPr>
              <a:t>The phrase "the mixture of animals of one species with the other" does not mean Watchers had taught men hybridization, as this would not have "provoked the Lord." God made like animals of different breeds capable of reproducing. For example, horses can propagate with other mammals of the </a:t>
            </a:r>
            <a:r>
              <a:rPr lang="en-US" dirty="0" err="1">
                <a:effectLst/>
              </a:rPr>
              <a:t>equidae</a:t>
            </a:r>
            <a:r>
              <a:rPr lang="en-US" dirty="0">
                <a:effectLst/>
              </a:rPr>
              <a:t> classification (the taxonomic "horse family"), including donkeys and zebras. It would not have "provoked the Lord" for this type of animal breeding to have taken place, as God Himself made the animals able to do this. </a:t>
            </a:r>
          </a:p>
          <a:p>
            <a:r>
              <a:rPr lang="en-US" dirty="0">
                <a:effectLst/>
              </a:rPr>
              <a:t>If, on the other hand, the Watchers were crossing species boundaries by mixing incompatible animals of one species with the other, such as pig </a:t>
            </a:r>
            <a:r>
              <a:rPr lang="en-US" dirty="0" err="1">
                <a:effectLst/>
              </a:rPr>
              <a:t>dna</a:t>
            </a:r>
            <a:r>
              <a:rPr lang="en-US" dirty="0">
                <a:effectLst/>
              </a:rPr>
              <a:t> with humans like science is doing today, this would have been a different matter and may cast light on the numerous ancient stories of mythical beings of variant-species manufacturing that fit perfectly within the records of what the Watchers were accomplishing. Understandably, this kind of chimera-making would have "provoked the Lord," and raises the serious question of why the Watchers would have risked eternal damnation by tinkering with God</a:t>
            </a:r>
            <a:r>
              <a:rPr lang="fr-FR" dirty="0">
                <a:effectLst/>
              </a:rPr>
              <a:t>'</a:t>
            </a:r>
            <a:r>
              <a:rPr lang="en-US" dirty="0">
                <a:effectLst/>
              </a:rPr>
              <a:t>s creation in this way. Yahweh had placed boundaries between the species and strictly ordered that "each kind" reproduce only after its "own kind." Was the motive of the Watchers to break these rules simply the desire to rebel, to assault God</a:t>
            </a:r>
            <a:r>
              <a:rPr lang="fr-FR" dirty="0">
                <a:effectLst/>
              </a:rPr>
              <a:t>'</a:t>
            </a:r>
            <a:r>
              <a:rPr lang="en-US" dirty="0">
                <a:effectLst/>
              </a:rPr>
              <a:t>s creative genius through biologically altering what He had made? Or was something of deeper significance behind the activity? We</a:t>
            </a:r>
            <a:r>
              <a:rPr lang="fr-FR" dirty="0">
                <a:effectLst/>
              </a:rPr>
              <a:t>'</a:t>
            </a:r>
            <a:r>
              <a:rPr lang="en-US" dirty="0" err="1">
                <a:effectLst/>
              </a:rPr>
              <a:t>ll</a:t>
            </a:r>
            <a:r>
              <a:rPr lang="en-US" dirty="0">
                <a:effectLst/>
              </a:rPr>
              <a:t> talk about this in the next entry, but the following quotes provide a hint:</a:t>
            </a:r>
          </a:p>
          <a:p>
            <a:r>
              <a:rPr lang="en-US" dirty="0">
                <a:effectLst/>
              </a:rPr>
              <a:t>It would be nice to be an </a:t>
            </a:r>
            <a:r>
              <a:rPr lang="en-US" dirty="0" err="1">
                <a:effectLst/>
              </a:rPr>
              <a:t>artilect</a:t>
            </a:r>
            <a:r>
              <a:rPr lang="en-US" dirty="0">
                <a:effectLst/>
              </a:rPr>
              <a:t>, a god, a supremely powerful omnipotent being. I could be such a creature [soon.] It</a:t>
            </a:r>
            <a:r>
              <a:rPr lang="fr-FR" dirty="0">
                <a:effectLst/>
              </a:rPr>
              <a:t>'</a:t>
            </a:r>
            <a:r>
              <a:rPr lang="en-US" dirty="0">
                <a:effectLst/>
              </a:rPr>
              <a:t>s possible. It</a:t>
            </a:r>
            <a:r>
              <a:rPr lang="fr-FR" dirty="0">
                <a:effectLst/>
              </a:rPr>
              <a:t>'</a:t>
            </a:r>
            <a:r>
              <a:rPr lang="en-US" dirty="0">
                <a:effectLst/>
              </a:rPr>
              <a:t>s not an unattainable dream.... All I can do here is attempt to convey some measure of the strength of "religious" feeling that I and other[s] will make public this century. —Prof. Hugo de </a:t>
            </a:r>
            <a:r>
              <a:rPr lang="en-US" dirty="0" err="1">
                <a:effectLst/>
              </a:rPr>
              <a:t>Garis</a:t>
            </a:r>
            <a:r>
              <a:rPr lang="en-US" dirty="0">
                <a:effectLst/>
              </a:rPr>
              <a:t>, artificial brain designer </a:t>
            </a:r>
          </a:p>
          <a:p>
            <a:r>
              <a:rPr lang="en-US" dirty="0">
                <a:effectLst/>
              </a:rPr>
              <a:t>All of the boundaries are up for grabs. All of the boundaries that have defined us as human beings, boundaries between a human being and an animal and between a human being and a super human being or a god. —Prof. Leon R. </a:t>
            </a:r>
            <a:r>
              <a:rPr lang="en-US" dirty="0" err="1">
                <a:effectLst/>
              </a:rPr>
              <a:t>Kass</a:t>
            </a:r>
            <a:r>
              <a:rPr lang="en-US" dirty="0">
                <a:effectLst/>
              </a:rPr>
              <a:t>, former chairman, President</a:t>
            </a:r>
            <a:r>
              <a:rPr lang="fr-FR" dirty="0">
                <a:effectLst/>
              </a:rPr>
              <a:t>'</a:t>
            </a:r>
            <a:r>
              <a:rPr lang="en-US" dirty="0">
                <a:effectLst/>
              </a:rPr>
              <a:t>s Council on Bioethics </a:t>
            </a:r>
          </a:p>
          <a:p>
            <a:r>
              <a:rPr lang="en-US" dirty="0">
                <a:effectLst/>
              </a:rPr>
              <a:t>A non-human race once lived upon earth. They came to be called the </a:t>
            </a:r>
            <a:r>
              <a:rPr lang="en-US" dirty="0" err="1">
                <a:effectLst/>
              </a:rPr>
              <a:t>Rephaim</a:t>
            </a:r>
            <a:r>
              <a:rPr lang="en-US" dirty="0">
                <a:effectLst/>
              </a:rPr>
              <a:t> [Nephilim]. They were genetic monsters, mutants whose end is darkness, just as was their society upon earth. Will JCVI</a:t>
            </a:r>
            <a:r>
              <a:rPr lang="fr-FR" dirty="0">
                <a:effectLst/>
              </a:rPr>
              <a:t>'</a:t>
            </a:r>
            <a:r>
              <a:rPr lang="en-US" dirty="0">
                <a:effectLst/>
              </a:rPr>
              <a:t>s [J. Craig Venter Institute, which created the entirely new life form nicknamed "</a:t>
            </a:r>
            <a:r>
              <a:rPr lang="en-US" dirty="0" err="1">
                <a:effectLst/>
              </a:rPr>
              <a:t>Synthia</a:t>
            </a:r>
            <a:r>
              <a:rPr lang="en-US" dirty="0">
                <a:effectLst/>
              </a:rPr>
              <a:t>"] work result in another such atrocity? —Gary </a:t>
            </a:r>
            <a:r>
              <a:rPr lang="en-US" dirty="0" err="1">
                <a:effectLst/>
              </a:rPr>
              <a:t>Stearman</a:t>
            </a:r>
            <a:r>
              <a:rPr lang="en-US" dirty="0">
                <a:effectLst/>
              </a:rPr>
              <a:t>, Bible scholar</a:t>
            </a:r>
          </a:p>
          <a:p>
            <a:r>
              <a:rPr lang="en-US" dirty="0">
                <a:effectLst/>
              </a:rPr>
              <a:t>http://</a:t>
            </a:r>
            <a:r>
              <a:rPr lang="en-US" dirty="0" err="1">
                <a:effectLst/>
              </a:rPr>
              <a:t>arcticcompass.blogspot.sg</a:t>
            </a:r>
            <a:r>
              <a:rPr lang="en-US" dirty="0">
                <a:effectLst/>
              </a:rPr>
              <a:t>/2010/08/new-paradigm-integration-of-</a:t>
            </a:r>
            <a:r>
              <a:rPr lang="en-US" dirty="0" err="1">
                <a:effectLst/>
              </a:rPr>
              <a:t>human.html</a:t>
            </a:r>
            <a:endParaRPr lang="en-US" dirty="0">
              <a:effectLs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16</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www.johnpratt.com</a:t>
            </a:r>
            <a:r>
              <a:rPr lang="en-US" altLang="zh-CN" dirty="0">
                <a:latin typeface="Arial" charset="0"/>
                <a:ea typeface="ＭＳ Ｐゴシック" charset="0"/>
                <a:cs typeface="Times New Roman" charset="0"/>
              </a:rPr>
              <a:t>/items/docs/enoch.html#06 translated from Ethiopic by Richard Laurence, London, 1883</a:t>
            </a:r>
          </a:p>
          <a:p>
            <a:pPr eaLnBrk="1" hangingPunct="1"/>
            <a:r>
              <a:rPr lang="en-US" altLang="zh-CN" dirty="0">
                <a:latin typeface="Arial" charset="0"/>
                <a:ea typeface="ＭＳ Ｐゴシック" charset="0"/>
                <a:cs typeface="Times New Roman" charset="0"/>
              </a:rPr>
              <a:t>Edited into modern English at points from </a:t>
            </a:r>
            <a:r>
              <a:rPr lang="en-US" altLang="zh-CN" dirty="0" err="1">
                <a:latin typeface="Arial" charset="0"/>
                <a:ea typeface="ＭＳ Ｐゴシック" charset="0"/>
                <a:cs typeface="Times New Roman" charset="0"/>
              </a:rPr>
              <a:t>Charlesworth</a:t>
            </a:r>
            <a:r>
              <a:rPr lang="en-US" altLang="zh-CN" dirty="0">
                <a:latin typeface="Arial" charset="0"/>
                <a:ea typeface="ＭＳ Ｐゴシック" charset="0"/>
                <a:cs typeface="Times New Roman" charset="0"/>
              </a:rPr>
              <a:t>, 1:15</a:t>
            </a:r>
          </a:p>
          <a:p>
            <a:pPr eaLnBrk="1" hangingPunct="1"/>
            <a:endParaRPr lang="en-US" altLang="zh-CN">
              <a:latin typeface="Arial" charset="0"/>
              <a:ea typeface="ＭＳ Ｐゴシック" charset="0"/>
              <a:cs typeface="Times New Roman" charset="0"/>
            </a:endParaRPr>
          </a:p>
          <a:p>
            <a:pPr eaLnBrk="1" hangingPunct="1"/>
            <a:endParaRPr lang="en-US" altLang="zh-CN">
              <a:latin typeface="Arial" charset="0"/>
              <a:ea typeface="ＭＳ Ｐゴシック" charset="0"/>
              <a:cs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18</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19</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hlinkClick r:id="rId3"/>
              </a:rPr>
              <a:t>"Russell Crowe hits </a:t>
            </a:r>
            <a:r>
              <a:rPr lang="fr-FR" dirty="0">
                <a:hlinkClick r:id="rId3"/>
              </a:rPr>
              <a:t>'</a:t>
            </a:r>
            <a:r>
              <a:rPr lang="en-US" dirty="0">
                <a:hlinkClick r:id="rId3"/>
              </a:rPr>
              <a:t>Noah</a:t>
            </a:r>
            <a:r>
              <a:rPr lang="fr-FR" dirty="0">
                <a:hlinkClick r:id="rId3"/>
              </a:rPr>
              <a:t>'</a:t>
            </a:r>
            <a:r>
              <a:rPr lang="en-US" dirty="0">
                <a:hlinkClick r:id="rId3"/>
              </a:rPr>
              <a:t> critics: </a:t>
            </a:r>
            <a:r>
              <a:rPr lang="fr-FR" dirty="0">
                <a:hlinkClick r:id="rId3"/>
              </a:rPr>
              <a:t>'</a:t>
            </a:r>
            <a:r>
              <a:rPr lang="en-US" dirty="0">
                <a:hlinkClick r:id="rId3"/>
              </a:rPr>
              <a:t>Bordering on absolute stupidity</a:t>
            </a:r>
            <a:r>
              <a:rPr lang="fr-FR" dirty="0">
                <a:hlinkClick r:id="rId3"/>
              </a:rPr>
              <a:t>'</a:t>
            </a:r>
            <a:r>
              <a:rPr lang="en-US" dirty="0">
                <a:hlinkClick r:id="rId3"/>
              </a:rPr>
              <a:t>"</a:t>
            </a:r>
            <a:r>
              <a:rPr lang="en-US" dirty="0"/>
              <a:t>. </a:t>
            </a:r>
            <a:r>
              <a:rPr lang="en-US" dirty="0">
                <a:hlinkClick r:id="rId4" tooltip="The Washington Times"/>
              </a:rPr>
              <a:t>The Washington Times</a:t>
            </a:r>
            <a:r>
              <a:rPr lang="en-US" dirty="0"/>
              <a:t>. March 27, 2014. Retrieved March 27, 2014;</a:t>
            </a:r>
            <a:r>
              <a:rPr lang="en-US" baseline="0" dirty="0"/>
              <a:t> cited at Wikipedia, "Noah (movie)."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21</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23</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www.refiningtruth.com</a:t>
            </a:r>
            <a:r>
              <a:rPr lang="en-US" altLang="zh-CN" dirty="0">
                <a:latin typeface="Arial" charset="0"/>
                <a:ea typeface="ＭＳ Ｐゴシック" charset="0"/>
                <a:cs typeface="Times New Roman" charset="0"/>
              </a:rPr>
              <a:t>/noah-genesis-6-facts/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24</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www.refiningtruth.com</a:t>
            </a:r>
            <a:r>
              <a:rPr lang="en-US" altLang="zh-CN" dirty="0">
                <a:latin typeface="Arial" charset="0"/>
                <a:ea typeface="ＭＳ Ｐゴシック" charset="0"/>
                <a:cs typeface="Times New Roman" charset="0"/>
              </a:rPr>
              <a:t>/noah-genesis-6-facts/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25</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www.refiningtruth.com</a:t>
            </a:r>
            <a:r>
              <a:rPr lang="en-US" altLang="zh-CN" dirty="0">
                <a:latin typeface="Arial" charset="0"/>
                <a:ea typeface="ＭＳ Ｐゴシック" charset="0"/>
                <a:cs typeface="Times New Roman" charset="0"/>
              </a:rPr>
              <a:t>/noah-genesis-6-facts/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26</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Stump, Jim (April 2, 2014). </a:t>
            </a:r>
            <a:r>
              <a:rPr lang="en-US" dirty="0">
                <a:hlinkClick r:id="rId3"/>
              </a:rPr>
              <a:t>"The Noah Movie"</a:t>
            </a:r>
            <a:r>
              <a:rPr lang="en-US" dirty="0"/>
              <a:t>. The </a:t>
            </a:r>
            <a:r>
              <a:rPr lang="en-US" dirty="0" err="1"/>
              <a:t>Biologos</a:t>
            </a:r>
            <a:r>
              <a:rPr lang="en-US" dirty="0"/>
              <a:t> Foundation. Retrieved April 2, 2014. "And we saw the importance of stories as explanations—my favorite part of the whole movie was when Noah retold the Genesis creation accounts to his sons, and we saw the evolutionary creation of the world up to some mysterious Adam and Eve figures."</a:t>
            </a:r>
            <a:endParaRPr lang="en-US" altLang="zh-CN" dirty="0">
              <a:latin typeface="Arial" charset="0"/>
              <a:ea typeface="ＭＳ Ｐゴシック"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27</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28</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29</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31</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0C03AC-AE47-F64C-9270-E7DBB9AFC35D}" type="slidenum">
              <a:rPr lang="zh-CN" altLang="en-US" sz="1200">
                <a:solidFill>
                  <a:prstClr val="black"/>
                </a:solidFill>
              </a:rPr>
              <a:pPr/>
              <a:t>32</a:t>
            </a:fld>
            <a:endParaRPr lang="en-US" altLang="zh-CN" sz="1200">
              <a:solidFill>
                <a:prstClr val="black"/>
              </a:solidFill>
            </a:endParaRPr>
          </a:p>
        </p:txBody>
      </p:sp>
      <p:sp>
        <p:nvSpPr>
          <p:cNvPr id="162818" name="Rectangle 2"/>
          <p:cNvSpPr>
            <a:spLocks noGrp="1" noRot="1" noChangeAspect="1" noChangeArrowheads="1"/>
          </p:cNvSpPr>
          <p:nvPr>
            <p:ph type="sldImg"/>
          </p:nvPr>
        </p:nvSpPr>
        <p:spPr>
          <a:xfrm>
            <a:off x="1130300" y="674688"/>
            <a:ext cx="4597400" cy="3448050"/>
          </a:xfrm>
          <a:solidFill>
            <a:srgbClr val="FFFFFF"/>
          </a:solidFill>
          <a:ln/>
        </p:spPr>
      </p:sp>
      <p:sp>
        <p:nvSpPr>
          <p:cNvPr id="162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7F3807-13A8-1842-AB1E-2ABDE332217D}" type="slidenum">
              <a:rPr lang="zh-CN" altLang="en-US" sz="1200">
                <a:solidFill>
                  <a:prstClr val="black"/>
                </a:solidFill>
              </a:rPr>
              <a:pPr/>
              <a:t>33</a:t>
            </a:fld>
            <a:endParaRPr lang="en-US" altLang="zh-CN" sz="1200">
              <a:solidFill>
                <a:prstClr val="black"/>
              </a:solidFill>
            </a:endParaRPr>
          </a:p>
        </p:txBody>
      </p:sp>
      <p:sp>
        <p:nvSpPr>
          <p:cNvPr id="164866" name="Rectangle 2"/>
          <p:cNvSpPr>
            <a:spLocks noGrp="1" noRot="1" noChangeAspect="1" noChangeArrowheads="1"/>
          </p:cNvSpPr>
          <p:nvPr>
            <p:ph type="sldImg"/>
          </p:nvPr>
        </p:nvSpPr>
        <p:spPr>
          <a:xfrm>
            <a:off x="1130300" y="674688"/>
            <a:ext cx="4597400" cy="3448050"/>
          </a:xfrm>
          <a:solidFill>
            <a:srgbClr val="FFFFFF"/>
          </a:solidFill>
          <a:ln/>
        </p:spPr>
      </p:sp>
      <p:sp>
        <p:nvSpPr>
          <p:cNvPr id="1648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9F9A7B-2E06-B148-A2CC-9D8775A3BA46}" type="slidenum">
              <a:rPr lang="zh-CN" altLang="en-US" sz="1200">
                <a:solidFill>
                  <a:prstClr val="black"/>
                </a:solidFill>
              </a:rPr>
              <a:pPr/>
              <a:t>34</a:t>
            </a:fld>
            <a:endParaRPr lang="en-US" altLang="zh-CN" sz="1200">
              <a:solidFill>
                <a:prstClr val="black"/>
              </a:solidFill>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7D8301-81BE-C14E-818E-1D4852B948C9}" type="slidenum">
              <a:rPr lang="zh-CN" altLang="en-US" sz="1200">
                <a:solidFill>
                  <a:prstClr val="black"/>
                </a:solidFill>
              </a:rPr>
              <a:pPr/>
              <a:t>35</a:t>
            </a:fld>
            <a:endParaRPr lang="en-US" altLang="zh-CN" sz="1200">
              <a:solidFill>
                <a:prstClr val="black"/>
              </a:solidFill>
            </a:endParaRPr>
          </a:p>
        </p:txBody>
      </p:sp>
      <p:sp>
        <p:nvSpPr>
          <p:cNvPr id="168962" name="Rectangle 2"/>
          <p:cNvSpPr>
            <a:spLocks noGrp="1" noRot="1" noChangeAspect="1" noChangeArrowheads="1"/>
          </p:cNvSpPr>
          <p:nvPr>
            <p:ph type="sldImg"/>
          </p:nvPr>
        </p:nvSpPr>
        <p:spPr>
          <a:xfrm>
            <a:off x="1130300" y="674688"/>
            <a:ext cx="4597400" cy="3448050"/>
          </a:xfrm>
          <a:solidFill>
            <a:srgbClr val="FFFFFF"/>
          </a:solidFill>
          <a:ln/>
        </p:spPr>
      </p:sp>
      <p:sp>
        <p:nvSpPr>
          <p:cNvPr id="1689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0D23AE-59C7-A241-BF81-A01ED21D7E86}" type="slidenum">
              <a:rPr lang="zh-CN" altLang="en-US" sz="1200">
                <a:solidFill>
                  <a:prstClr val="black"/>
                </a:solidFill>
              </a:rPr>
              <a:pPr/>
              <a:t>36</a:t>
            </a:fld>
            <a:endParaRPr lang="en-US" altLang="zh-CN" sz="1200">
              <a:solidFill>
                <a:prstClr val="black"/>
              </a:solidFill>
            </a:endParaRPr>
          </a:p>
        </p:txBody>
      </p:sp>
      <p:sp>
        <p:nvSpPr>
          <p:cNvPr id="171010" name="Rectangle 2"/>
          <p:cNvSpPr>
            <a:spLocks noGrp="1" noRot="1" noChangeAspect="1" noChangeArrowheads="1"/>
          </p:cNvSpPr>
          <p:nvPr>
            <p:ph type="sldImg"/>
          </p:nvPr>
        </p:nvSpPr>
        <p:spPr>
          <a:xfrm>
            <a:off x="1130300" y="674688"/>
            <a:ext cx="4597400" cy="3448050"/>
          </a:xfrm>
          <a:solidFill>
            <a:srgbClr val="FFFFFF"/>
          </a:solidFill>
          <a:ln/>
        </p:spPr>
      </p:sp>
      <p:sp>
        <p:nvSpPr>
          <p:cNvPr id="1710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A198E5-60EA-1A4E-9F76-B7D45363AB96}" type="slidenum">
              <a:rPr lang="zh-CN" altLang="en-US" sz="1200">
                <a:solidFill>
                  <a:prstClr val="black"/>
                </a:solidFill>
              </a:rPr>
              <a:pPr/>
              <a:t>37</a:t>
            </a:fld>
            <a:endParaRPr lang="en-US" altLang="zh-CN" sz="1200">
              <a:solidFill>
                <a:prstClr val="black"/>
              </a:solidFill>
            </a:endParaRPr>
          </a:p>
        </p:txBody>
      </p:sp>
      <p:sp>
        <p:nvSpPr>
          <p:cNvPr id="1832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488776-D31D-1D42-A2A6-667CD60D0BEC}" type="slidenum">
              <a:rPr lang="zh-CN" altLang="en-US" sz="1200">
                <a:solidFill>
                  <a:prstClr val="black"/>
                </a:solidFill>
              </a:rPr>
              <a:pPr/>
              <a:t>38</a:t>
            </a:fld>
            <a:endParaRPr lang="en-US" altLang="zh-CN" sz="1200">
              <a:solidFill>
                <a:prstClr val="black"/>
              </a:solidFill>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E481D2-BCCD-4343-93FB-398B26A43267}" type="slidenum">
              <a:rPr lang="zh-CN" altLang="en-US" sz="1200">
                <a:solidFill>
                  <a:prstClr val="black"/>
                </a:solidFill>
              </a:rPr>
              <a:pPr/>
              <a:t>39</a:t>
            </a:fld>
            <a:endParaRPr lang="en-US" altLang="zh-CN" sz="1200">
              <a:solidFill>
                <a:prstClr val="black"/>
              </a:solidFill>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CB373A-D9D4-BE45-B605-0D31518A4236}" type="slidenum">
              <a:rPr lang="zh-CN" altLang="en-US" sz="1200">
                <a:solidFill>
                  <a:prstClr val="black"/>
                </a:solidFill>
              </a:rPr>
              <a:pPr/>
              <a:t>40</a:t>
            </a:fld>
            <a:endParaRPr lang="en-US" altLang="zh-CN" sz="1200">
              <a:solidFill>
                <a:prstClr val="black"/>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b="1">
                <a:solidFill>
                  <a:srgbClr val="0000CC"/>
                </a:solidFill>
                <a:latin typeface="Arial" charset="0"/>
                <a:ea typeface="ＭＳ Ｐゴシック" charset="0"/>
                <a:cs typeface="ＭＳ Ｐゴシック" charset="0"/>
              </a:rPr>
              <a:t>www.schambach.org/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56B7D1-0CFD-4B46-8809-7B48A3F3C0BB}" type="slidenum">
              <a:rPr lang="zh-CN" altLang="en-US" sz="1200">
                <a:solidFill>
                  <a:prstClr val="black"/>
                </a:solidFill>
              </a:rPr>
              <a:pPr/>
              <a:t>41</a:t>
            </a:fld>
            <a:endParaRPr lang="en-US" altLang="zh-CN" sz="1200">
              <a:solidFill>
                <a:prstClr val="black"/>
              </a:solidFill>
            </a:endParaRPr>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43</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44</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8E76C-0821-BE46-A8CE-F2A4EDA3637C}" type="slidenum">
              <a:rPr lang="en-US" sz="1200">
                <a:solidFill>
                  <a:srgbClr val="000000"/>
                </a:solidFill>
              </a:rPr>
              <a:pPr/>
              <a:t>46</a:t>
            </a:fld>
            <a:endParaRPr lang="en-US" sz="1200">
              <a:solidFill>
                <a:srgbClr val="000000"/>
              </a:solidFill>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6778EE-0706-204C-AC99-DD1F6C21E053}" type="slidenum">
              <a:rPr lang="en-US" sz="1200">
                <a:solidFill>
                  <a:srgbClr val="000000"/>
                </a:solidFill>
              </a:rPr>
              <a:pPr/>
              <a:t>47</a:t>
            </a:fld>
            <a:endParaRPr lang="en-US" sz="1200">
              <a:solidFill>
                <a:srgbClr val="000000"/>
              </a:solidFill>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8AAFB8-529F-FA4A-892F-B38F961356FE}" type="slidenum">
              <a:rPr lang="en-US" sz="1200">
                <a:solidFill>
                  <a:srgbClr val="000000"/>
                </a:solidFill>
              </a:rPr>
              <a:pPr/>
              <a:t>48</a:t>
            </a:fld>
            <a:endParaRPr lang="en-US" sz="1200">
              <a:solidFill>
                <a:srgbClr val="000000"/>
              </a:solidFill>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48C36B-29F6-DD42-9CDE-5F61C14327FB}" type="slidenum">
              <a:rPr lang="en-US" sz="1200">
                <a:solidFill>
                  <a:srgbClr val="000000"/>
                </a:solidFill>
              </a:rPr>
              <a:pPr/>
              <a:t>49</a:t>
            </a:fld>
            <a:endParaRPr lang="en-US" sz="1200">
              <a:solidFill>
                <a:srgbClr val="000000"/>
              </a:solidFill>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D21A31-3901-F34B-89AC-6B45D3CD1324}" type="slidenum">
              <a:rPr lang="zh-CN" altLang="en-US" sz="1200">
                <a:solidFill>
                  <a:prstClr val="black"/>
                </a:solidFill>
              </a:rPr>
              <a:pPr/>
              <a:t>50</a:t>
            </a:fld>
            <a:endParaRPr lang="en-US" altLang="zh-CN" sz="1200">
              <a:solidFill>
                <a:prstClr val="black"/>
              </a:solidFill>
            </a:endParaRPr>
          </a:p>
        </p:txBody>
      </p:sp>
      <p:sp>
        <p:nvSpPr>
          <p:cNvPr id="193538" name="Rectangle 2"/>
          <p:cNvSpPr>
            <a:spLocks noGrp="1" noRot="1" noChangeAspect="1" noChangeArrowheads="1"/>
          </p:cNvSpPr>
          <p:nvPr>
            <p:ph type="sldImg"/>
          </p:nvPr>
        </p:nvSpPr>
        <p:spPr>
          <a:xfrm>
            <a:off x="1130300" y="674688"/>
            <a:ext cx="4597400" cy="3448050"/>
          </a:xfrm>
          <a:solidFill>
            <a:srgbClr val="FFFFFF"/>
          </a:solidFill>
          <a:ln/>
        </p:spPr>
      </p:sp>
      <p:sp>
        <p:nvSpPr>
          <p:cNvPr id="1935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6</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85CD8-9C63-6D46-BA26-563E8D1074A4}" type="slidenum">
              <a:rPr lang="zh-CN" altLang="en-US" sz="1200">
                <a:solidFill>
                  <a:srgbClr val="000000"/>
                </a:solidFill>
              </a:rPr>
              <a:pPr/>
              <a:t>51</a:t>
            </a:fld>
            <a:endParaRPr lang="en-US" altLang="zh-CN" sz="1200">
              <a:solidFill>
                <a:srgbClr val="000000"/>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A63E46-680A-BA4E-8865-F60E6C9D5AEE}" type="slidenum">
              <a:rPr lang="zh-CN" altLang="en-US" sz="1200">
                <a:solidFill>
                  <a:srgbClr val="000000"/>
                </a:solidFill>
              </a:rPr>
              <a:pPr/>
              <a:t>53</a:t>
            </a:fld>
            <a:endParaRPr lang="en-US" altLang="zh-CN" sz="1200">
              <a:solidFill>
                <a:srgbClr val="000000"/>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D3816D-FB27-8446-B297-E2B83E61A08E}" type="slidenum">
              <a:rPr lang="zh-CN" altLang="en-US" sz="1200">
                <a:solidFill>
                  <a:prstClr val="black"/>
                </a:solidFill>
              </a:rPr>
              <a:pPr/>
              <a:t>54</a:t>
            </a:fld>
            <a:endParaRPr lang="en-US" altLang="zh-CN" sz="1200">
              <a:solidFill>
                <a:prstClr val="black"/>
              </a:solidFill>
            </a:endParaRPr>
          </a:p>
        </p:txBody>
      </p:sp>
      <p:sp>
        <p:nvSpPr>
          <p:cNvPr id="199682" name="Rectangle 2"/>
          <p:cNvSpPr>
            <a:spLocks noGrp="1" noRot="1" noChangeAspect="1" noChangeArrowheads="1"/>
          </p:cNvSpPr>
          <p:nvPr>
            <p:ph type="sldImg"/>
          </p:nvPr>
        </p:nvSpPr>
        <p:spPr>
          <a:xfrm>
            <a:off x="1130300" y="674688"/>
            <a:ext cx="4597400" cy="3448050"/>
          </a:xfrm>
          <a:solidFill>
            <a:srgbClr val="FFFFFF"/>
          </a:solidFill>
          <a:ln/>
        </p:spPr>
      </p:sp>
      <p:sp>
        <p:nvSpPr>
          <p:cNvPr id="199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11910C-DBA4-5C44-88AC-E62B9B2B7C57}" type="slidenum">
              <a:rPr lang="zh-CN" altLang="en-US" sz="1200">
                <a:solidFill>
                  <a:srgbClr val="000000"/>
                </a:solidFill>
              </a:rPr>
              <a:pPr/>
              <a:t>55</a:t>
            </a:fld>
            <a:endParaRPr lang="en-US" altLang="zh-CN" sz="1200">
              <a:solidFill>
                <a:srgbClr val="000000"/>
              </a:solidFill>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22B59B-F1C8-2043-B022-013A0464E299}" type="slidenum">
              <a:rPr lang="zh-CN" altLang="en-US" sz="1200">
                <a:solidFill>
                  <a:srgbClr val="000000"/>
                </a:solidFill>
              </a:rPr>
              <a:pPr/>
              <a:t>56</a:t>
            </a:fld>
            <a:endParaRPr lang="en-US" altLang="zh-CN" sz="1200">
              <a:solidFill>
                <a:srgbClr val="000000"/>
              </a:solidFill>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F375B8-61B2-6442-8342-887B5819C68A}" type="slidenum">
              <a:rPr lang="zh-CN" altLang="en-US" sz="1200">
                <a:solidFill>
                  <a:prstClr val="black"/>
                </a:solidFill>
              </a:rPr>
              <a:pPr/>
              <a:t>57</a:t>
            </a:fld>
            <a:endParaRPr lang="en-US" altLang="zh-CN" sz="1200">
              <a:solidFill>
                <a:prstClr val="black"/>
              </a:solidFill>
            </a:endParaRPr>
          </a:p>
        </p:txBody>
      </p:sp>
      <p:sp>
        <p:nvSpPr>
          <p:cNvPr id="205826" name="Rectangle 2"/>
          <p:cNvSpPr>
            <a:spLocks noGrp="1" noRot="1" noChangeAspect="1" noChangeArrowheads="1"/>
          </p:cNvSpPr>
          <p:nvPr>
            <p:ph type="sldImg"/>
          </p:nvPr>
        </p:nvSpPr>
        <p:spPr>
          <a:xfrm>
            <a:off x="1150938" y="692150"/>
            <a:ext cx="4556125" cy="3416300"/>
          </a:xfrm>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The new </a:t>
            </a:r>
            <a:r>
              <a:rPr lang="en-US" altLang="ja-JP" dirty="0">
                <a:latin typeface="Times New Roman" charset="0"/>
                <a:ea typeface="ＭＳ Ｐゴシック" charset="0"/>
                <a:cs typeface="ＭＳ Ｐゴシック" charset="0"/>
              </a:rPr>
              <a:t>"World of the Bible" series has over 450 slides and covers Bible lands, people, time, measurements and culture.</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The ancient Bible people used measurements that could be easily reproduced.  The cubit was simply the measurement from your elbow to the end of your fingers.  Cubits are known to have varied from 16 to 19 inches.  In the case of dispute, the king</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arm was used to determine  the standard cubit.</a:t>
            </a:r>
          </a:p>
          <a:p>
            <a:pPr eaLnBrk="1" hangingPunct="1"/>
            <a:r>
              <a:rPr lang="en-US" altLang="zh-CN" dirty="0">
                <a:latin typeface="Times New Roman" charset="0"/>
                <a:ea typeface="ＭＳ Ｐゴシック" charset="0"/>
                <a:cs typeface="ＭＳ Ｐゴシック" charset="0"/>
              </a:rPr>
              <a:t>   Like the cubit, spans, handbreadth and fingers were also easily determined.  Even today, some people still use these measurements such as in measuring horses.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FD7830-EE9A-6747-8F20-A1033C90E185}" type="slidenum">
              <a:rPr lang="zh-CN" altLang="en-US" sz="1200">
                <a:solidFill>
                  <a:prstClr val="black"/>
                </a:solidFill>
              </a:rPr>
              <a:pPr/>
              <a:t>58</a:t>
            </a:fld>
            <a:endParaRPr lang="en-US" altLang="zh-CN" sz="1200">
              <a:solidFill>
                <a:prstClr val="black"/>
              </a:solidFill>
            </a:endParaRPr>
          </a:p>
        </p:txBody>
      </p:sp>
      <p:sp>
        <p:nvSpPr>
          <p:cNvPr id="207874" name="Rectangle 2"/>
          <p:cNvSpPr>
            <a:spLocks noGrp="1" noRot="1" noChangeAspect="1" noChangeArrowheads="1"/>
          </p:cNvSpPr>
          <p:nvPr>
            <p:ph type="sldImg"/>
          </p:nvPr>
        </p:nvSpPr>
        <p:spPr>
          <a:xfrm>
            <a:off x="1150938" y="692150"/>
            <a:ext cx="4556125" cy="34163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BCA2C-2D91-EC43-AB1B-F613D14CEF80}" type="slidenum">
              <a:rPr lang="zh-CN" altLang="en-US" sz="1200">
                <a:solidFill>
                  <a:srgbClr val="000000"/>
                </a:solidFill>
              </a:rPr>
              <a:pPr/>
              <a:t>59</a:t>
            </a:fld>
            <a:endParaRPr lang="en-US" altLang="zh-CN" sz="1200">
              <a:solidFill>
                <a:srgbClr val="000000"/>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815A93-7685-9544-9067-58BEDBE8BB7C}" type="slidenum">
              <a:rPr lang="zh-CN" altLang="en-US" sz="1200">
                <a:solidFill>
                  <a:srgbClr val="000000"/>
                </a:solidFill>
              </a:rPr>
              <a:pPr/>
              <a:t>60</a:t>
            </a:fld>
            <a:endParaRPr lang="en-US" altLang="zh-CN" sz="1200">
              <a:solidFill>
                <a:srgbClr val="000000"/>
              </a:solidFill>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556543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28423990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16CCEB-0141-1A4C-85CF-AC63010069F3}" type="slidenum">
              <a:rPr lang="zh-CN" altLang="en-US" sz="1200">
                <a:solidFill>
                  <a:prstClr val="black"/>
                </a:solidFill>
              </a:rPr>
              <a:pPr/>
              <a:t>63</a:t>
            </a:fld>
            <a:endParaRPr lang="en-US" altLang="zh-CN" sz="1200">
              <a:solidFill>
                <a:prstClr val="black"/>
              </a:solidFill>
            </a:endParaRPr>
          </a:p>
        </p:txBody>
      </p:sp>
      <p:sp>
        <p:nvSpPr>
          <p:cNvPr id="218114" name="Rectangle 2"/>
          <p:cNvSpPr>
            <a:spLocks noGrp="1" noRot="1" noChangeAspect="1" noChangeArrowheads="1"/>
          </p:cNvSpPr>
          <p:nvPr>
            <p:ph type="sldImg"/>
          </p:nvPr>
        </p:nvSpPr>
        <p:spPr>
          <a:xfrm>
            <a:off x="1150938" y="692150"/>
            <a:ext cx="4556125" cy="3416300"/>
          </a:xfrm>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a:t>
            </a:r>
            <a:r>
              <a:rPr lang="en-US" i="1" dirty="0">
                <a:cs typeface="+mn-cs"/>
              </a:rPr>
              <a:t>Noah</a:t>
            </a:r>
            <a:r>
              <a:rPr lang="fr-FR" altLang="ja-JP" i="1" dirty="0">
                <a:latin typeface="Arial"/>
                <a:cs typeface="+mn-cs"/>
              </a:rPr>
              <a:t>'</a:t>
            </a:r>
            <a:r>
              <a:rPr lang="en-US" i="1" dirty="0">
                <a:cs typeface="+mn-cs"/>
              </a:rPr>
              <a:t>s Ark and the Ararat Adventure,</a:t>
            </a:r>
            <a:r>
              <a:rPr lang="en-US" dirty="0">
                <a:cs typeface="+mn-cs"/>
              </a:rPr>
              <a:t> p. 10.</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4A1276-D4EF-AF44-881C-9392EA0D37B2}" type="slidenum">
              <a:rPr lang="zh-CN" altLang="en-US" sz="1200">
                <a:solidFill>
                  <a:prstClr val="black"/>
                </a:solidFill>
              </a:rPr>
              <a:pPr/>
              <a:t>65</a:t>
            </a:fld>
            <a:endParaRPr lang="en-US" altLang="zh-CN" sz="1200">
              <a:solidFill>
                <a:prstClr val="black"/>
              </a:solidFill>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51E7E8-46ED-2D4B-AF30-81941A367965}" type="slidenum">
              <a:rPr lang="zh-CN" altLang="en-US" sz="1200">
                <a:solidFill>
                  <a:prstClr val="black"/>
                </a:solidFill>
              </a:rPr>
              <a:pPr/>
              <a:t>66</a:t>
            </a:fld>
            <a:endParaRPr lang="en-US" altLang="zh-CN" sz="1200">
              <a:solidFill>
                <a:prstClr val="black"/>
              </a:solidFill>
            </a:endParaRPr>
          </a:p>
        </p:txBody>
      </p:sp>
      <p:sp>
        <p:nvSpPr>
          <p:cNvPr id="224258" name="Rectangle 2"/>
          <p:cNvSpPr>
            <a:spLocks noGrp="1" noRot="1" noChangeAspect="1" noChangeArrowheads="1"/>
          </p:cNvSpPr>
          <p:nvPr>
            <p:ph type="sldImg"/>
          </p:nvPr>
        </p:nvSpPr>
        <p:spPr>
          <a:xfrm>
            <a:off x="1130300" y="674688"/>
            <a:ext cx="4597400" cy="3448050"/>
          </a:xfrm>
          <a:solidFill>
            <a:srgbClr val="FFFFFF"/>
          </a:solidFill>
          <a:ln/>
        </p:spPr>
      </p:sp>
      <p:sp>
        <p:nvSpPr>
          <p:cNvPr id="2242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67</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68</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69</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B35B10-1F62-5B46-98F7-C696C8C3A5DB}" type="slidenum">
              <a:rPr lang="zh-CN" altLang="en-US" sz="1200">
                <a:solidFill>
                  <a:prstClr val="black"/>
                </a:solidFill>
              </a:rPr>
              <a:pPr/>
              <a:t>70</a:t>
            </a:fld>
            <a:endParaRPr lang="en-US" altLang="zh-CN" sz="1200">
              <a:solidFill>
                <a:prstClr val="black"/>
              </a:solidFill>
            </a:endParaRPr>
          </a:p>
        </p:txBody>
      </p:sp>
      <p:sp>
        <p:nvSpPr>
          <p:cNvPr id="226306" name="Rectangle 2"/>
          <p:cNvSpPr>
            <a:spLocks noGrp="1" noRot="1" noChangeAspect="1" noChangeArrowheads="1"/>
          </p:cNvSpPr>
          <p:nvPr>
            <p:ph type="sldImg"/>
          </p:nvPr>
        </p:nvSpPr>
        <p:spPr>
          <a:xfrm>
            <a:off x="1130300" y="674688"/>
            <a:ext cx="4597400" cy="3448050"/>
          </a:xfrm>
          <a:solidFill>
            <a:srgbClr val="FFFFFF"/>
          </a:solidFill>
          <a:ln/>
        </p:spPr>
      </p:sp>
      <p:sp>
        <p:nvSpPr>
          <p:cNvPr id="226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a:ln/>
        </p:spPr>
      </p:sp>
      <p:sp>
        <p:nvSpPr>
          <p:cNvPr id="228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http://www.reasons.org/interpreting-genesis/noahs-flood/exploring-extent-flood-part-one</a:t>
            </a:r>
          </a:p>
        </p:txBody>
      </p:sp>
      <p:sp>
        <p:nvSpPr>
          <p:cNvPr id="228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C55B74-BF90-2D45-AB7D-C3F8E8FE40E5}" type="slidenum">
              <a:rPr lang="zh-CN" altLang="en-US" sz="1200">
                <a:solidFill>
                  <a:srgbClr val="000000"/>
                </a:solidFill>
              </a:rPr>
              <a:pPr/>
              <a:t>71</a:t>
            </a:fld>
            <a:endParaRPr lang="en-US" altLang="zh-CN"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8</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a:ln/>
        </p:spPr>
      </p:sp>
      <p:sp>
        <p:nvSpPr>
          <p:cNvPr id="2304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http://www.reasons.org/interpreting-genesis/noahs-flood/exploring-extent-flood-part-one</a:t>
            </a:r>
          </a:p>
        </p:txBody>
      </p:sp>
      <p:sp>
        <p:nvSpPr>
          <p:cNvPr id="2304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A18435-1A2D-4845-826B-E2002503EBB2}" type="slidenum">
              <a:rPr lang="zh-CN" altLang="en-US" sz="1200">
                <a:solidFill>
                  <a:srgbClr val="000000"/>
                </a:solidFill>
              </a:rPr>
              <a:pPr/>
              <a:t>72</a:t>
            </a:fld>
            <a:endParaRPr lang="en-US" altLang="zh-CN" sz="120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a:ln/>
        </p:spPr>
      </p:sp>
      <p:sp>
        <p:nvSpPr>
          <p:cNvPr id="2324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
        <p:nvSpPr>
          <p:cNvPr id="2324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9CFFB7-F434-EE49-96BB-2C399FD05931}" type="slidenum">
              <a:rPr lang="zh-CN" altLang="en-US" sz="1200">
                <a:solidFill>
                  <a:srgbClr val="000000"/>
                </a:solidFill>
              </a:rPr>
              <a:pPr/>
              <a:t>73</a:t>
            </a:fld>
            <a:endParaRPr lang="en-US" altLang="zh-CN" sz="120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a:ln/>
        </p:spPr>
      </p:sp>
      <p:sp>
        <p:nvSpPr>
          <p:cNvPr id="2344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03EFEB-EB19-6F48-A5B6-7843A2BBE07D}" type="slidenum">
              <a:rPr lang="zh-CN" altLang="en-US" sz="1200">
                <a:solidFill>
                  <a:srgbClr val="000000"/>
                </a:solidFill>
              </a:rPr>
              <a:pPr/>
              <a:t>74</a:t>
            </a:fld>
            <a:endParaRPr lang="en-US" altLang="zh-CN" sz="120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a:ln/>
        </p:spPr>
      </p:sp>
      <p:sp>
        <p:nvSpPr>
          <p:cNvPr id="2365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
        <p:nvSpPr>
          <p:cNvPr id="236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14A8DC-D9CA-324C-B3CB-720CD27B1785}" type="slidenum">
              <a:rPr lang="zh-CN" altLang="en-US" sz="1200">
                <a:solidFill>
                  <a:srgbClr val="000000"/>
                </a:solidFill>
              </a:rPr>
              <a:pPr/>
              <a:t>75</a:t>
            </a:fld>
            <a:endParaRPr lang="en-US" altLang="zh-CN" sz="120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a:ln/>
        </p:spPr>
      </p:sp>
      <p:sp>
        <p:nvSpPr>
          <p:cNvPr id="2396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
        <p:nvSpPr>
          <p:cNvPr id="2396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91BF3D-A822-C249-9F30-F697E54E6761}" type="slidenum">
              <a:rPr lang="zh-CN" altLang="en-US" sz="1200">
                <a:solidFill>
                  <a:srgbClr val="000000"/>
                </a:solidFill>
              </a:rPr>
              <a:pPr/>
              <a:t>77</a:t>
            </a:fld>
            <a:endParaRPr lang="en-US" altLang="zh-CN" sz="1200">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Rot="1" noChangeAspect="1" noChangeArrowheads="1" noTextEdit="1"/>
          </p:cNvSpPr>
          <p:nvPr>
            <p:ph type="sldImg"/>
          </p:nvPr>
        </p:nvSpPr>
        <p:spPr>
          <a:ln/>
        </p:spPr>
      </p:sp>
      <p:sp>
        <p:nvSpPr>
          <p:cNvPr id="24166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Rot="1" noChangeAspect="1" noChangeArrowheads="1" noTextEdit="1"/>
          </p:cNvSpPr>
          <p:nvPr>
            <p:ph type="sldImg"/>
          </p:nvPr>
        </p:nvSpPr>
        <p:spPr>
          <a:ln/>
        </p:spPr>
      </p:sp>
      <p:sp>
        <p:nvSpPr>
          <p:cNvPr id="24371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Arial" charset="0"/>
                <a:ea typeface="ＭＳ Ｐゴシック" charset="0"/>
                <a:cs typeface="ＭＳ Ｐゴシック" charset="0"/>
              </a:rPr>
              <a:t>http://www.answersingenesis.org/Home/Area/overheads/archive/oh20030829_191_scrn.jpg</a:t>
            </a:r>
          </a:p>
        </p:txBody>
      </p:sp>
      <p:sp>
        <p:nvSpPr>
          <p:cNvPr id="2457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5C830F-C5B8-D744-BD4B-5E6DF2AE1E20}" type="slidenum">
              <a:rPr lang="zh-CN" altLang="en-US" sz="1200">
                <a:solidFill>
                  <a:srgbClr val="000000"/>
                </a:solidFill>
              </a:rPr>
              <a:pPr/>
              <a:t>80</a:t>
            </a:fld>
            <a:endParaRPr lang="en-US" altLang="zh-CN" sz="120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543481-3FC7-3442-B434-01724255D615}" type="slidenum">
              <a:rPr lang="zh-CN" altLang="en-US" sz="1200">
                <a:solidFill>
                  <a:srgbClr val="000000"/>
                </a:solidFill>
              </a:rPr>
              <a:pPr/>
              <a:t>83</a:t>
            </a:fld>
            <a:endParaRPr lang="en-US" altLang="zh-CN" sz="1200">
              <a:solidFill>
                <a:srgbClr val="000000"/>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F91E75-E8DB-F049-8AA0-D8B661FFAFA3}" type="slidenum">
              <a:rPr lang="zh-CN" altLang="en-US" sz="1200">
                <a:solidFill>
                  <a:prstClr val="black"/>
                </a:solidFill>
              </a:rPr>
              <a:pPr/>
              <a:t>84</a:t>
            </a:fld>
            <a:endParaRPr lang="en-US" altLang="zh-CN" sz="1200">
              <a:solidFill>
                <a:prstClr val="black"/>
              </a:solidFill>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9</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837DBE-C000-5940-9FFB-8125B0A358FD}" type="slidenum">
              <a:rPr lang="zh-CN" altLang="en-US" sz="1200">
                <a:solidFill>
                  <a:prstClr val="black"/>
                </a:solidFill>
              </a:rPr>
              <a:pPr/>
              <a:t>85</a:t>
            </a:fld>
            <a:endParaRPr lang="en-US" altLang="zh-CN" sz="1200">
              <a:solidFill>
                <a:prstClr val="black"/>
              </a:solidFill>
            </a:endParaRPr>
          </a:p>
        </p:txBody>
      </p:sp>
      <p:sp>
        <p:nvSpPr>
          <p:cNvPr id="253954" name="Rectangle 2"/>
          <p:cNvSpPr>
            <a:spLocks noGrp="1" noRot="1" noChangeAspect="1" noChangeArrowheads="1"/>
          </p:cNvSpPr>
          <p:nvPr>
            <p:ph type="sldImg"/>
          </p:nvPr>
        </p:nvSpPr>
        <p:spPr>
          <a:xfrm>
            <a:off x="1130300" y="674688"/>
            <a:ext cx="4597400" cy="3448050"/>
          </a:xfrm>
          <a:solidFill>
            <a:srgbClr val="FFFFFF"/>
          </a:solidFill>
          <a:ln/>
        </p:spPr>
      </p:sp>
      <p:sp>
        <p:nvSpPr>
          <p:cNvPr id="253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A40FDB-A318-7947-BE30-5788CE379B63}" type="slidenum">
              <a:rPr lang="zh-CN" altLang="en-US" sz="1200">
                <a:solidFill>
                  <a:prstClr val="black"/>
                </a:solidFill>
              </a:rPr>
              <a:pPr/>
              <a:t>86</a:t>
            </a:fld>
            <a:endParaRPr lang="en-US" altLang="zh-CN" sz="1200">
              <a:solidFill>
                <a:prstClr val="black"/>
              </a:solidFill>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A30118-41D5-BA41-B452-FF7E639B71A7}" type="slidenum">
              <a:rPr lang="zh-CN" altLang="en-US" sz="1200">
                <a:solidFill>
                  <a:prstClr val="black"/>
                </a:solidFill>
              </a:rPr>
              <a:pPr/>
              <a:t>87</a:t>
            </a:fld>
            <a:endParaRPr lang="en-US" altLang="zh-CN" sz="1200">
              <a:solidFill>
                <a:prstClr val="black"/>
              </a:solidFill>
            </a:endParaRPr>
          </a:p>
        </p:txBody>
      </p:sp>
      <p:sp>
        <p:nvSpPr>
          <p:cNvPr id="258050" name="Rectangle 2"/>
          <p:cNvSpPr>
            <a:spLocks noGrp="1" noRot="1" noChangeAspect="1" noChangeArrowheads="1"/>
          </p:cNvSpPr>
          <p:nvPr>
            <p:ph type="sldImg"/>
          </p:nvPr>
        </p:nvSpPr>
        <p:spPr>
          <a:xfrm>
            <a:off x="1130300" y="674688"/>
            <a:ext cx="4597400" cy="3448050"/>
          </a:xfrm>
          <a:solidFill>
            <a:srgbClr val="FFFFFF"/>
          </a:solidFill>
          <a:ln/>
        </p:spPr>
      </p:sp>
      <p:sp>
        <p:nvSpPr>
          <p:cNvPr id="258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B6E4B0-83F3-EB40-8EF3-A3A3BF0CBABF}" type="slidenum">
              <a:rPr lang="zh-CN" altLang="en-US" sz="1200">
                <a:solidFill>
                  <a:prstClr val="black"/>
                </a:solidFill>
              </a:rPr>
              <a:pPr/>
              <a:t>88</a:t>
            </a:fld>
            <a:endParaRPr lang="en-US" altLang="zh-CN" sz="1200">
              <a:solidFill>
                <a:prstClr val="black"/>
              </a:solidFill>
            </a:endParaRPr>
          </a:p>
        </p:txBody>
      </p:sp>
      <p:sp>
        <p:nvSpPr>
          <p:cNvPr id="260098" name="Rectangle 2"/>
          <p:cNvSpPr>
            <a:spLocks noGrp="1" noRot="1" noChangeAspect="1" noChangeArrowheads="1"/>
          </p:cNvSpPr>
          <p:nvPr>
            <p:ph type="sldImg"/>
          </p:nvPr>
        </p:nvSpPr>
        <p:spPr>
          <a:xfrm>
            <a:off x="1130300" y="674688"/>
            <a:ext cx="4597400" cy="3448050"/>
          </a:xfrm>
          <a:solidFill>
            <a:srgbClr val="FFFFFF"/>
          </a:solidFill>
          <a:ln/>
        </p:spPr>
      </p:sp>
      <p:sp>
        <p:nvSpPr>
          <p:cNvPr id="26009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08D31F-9A02-544F-93CA-D6C0043BC87A}" type="slidenum">
              <a:rPr lang="zh-CN" altLang="en-US" sz="1200">
                <a:solidFill>
                  <a:prstClr val="black"/>
                </a:solidFill>
              </a:rPr>
              <a:pPr/>
              <a:t>89</a:t>
            </a:fld>
            <a:endParaRPr lang="en-US" altLang="zh-CN" sz="1200">
              <a:solidFill>
                <a:prstClr val="black"/>
              </a:solidFill>
            </a:endParaRPr>
          </a:p>
        </p:txBody>
      </p:sp>
      <p:sp>
        <p:nvSpPr>
          <p:cNvPr id="262146" name="Rectangle 2"/>
          <p:cNvSpPr>
            <a:spLocks noGrp="1" noRot="1" noChangeAspect="1" noChangeArrowheads="1"/>
          </p:cNvSpPr>
          <p:nvPr>
            <p:ph type="sldImg"/>
          </p:nvPr>
        </p:nvSpPr>
        <p:spPr>
          <a:xfrm>
            <a:off x="1130300" y="674688"/>
            <a:ext cx="4597400" cy="3448050"/>
          </a:xfrm>
          <a:solidFill>
            <a:srgbClr val="FFFFFF"/>
          </a:solidFill>
          <a:ln/>
        </p:spPr>
      </p:sp>
      <p:sp>
        <p:nvSpPr>
          <p:cNvPr id="2621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15487-5F6C-274A-946B-8F3145A96A4C}" type="slidenum">
              <a:rPr lang="zh-CN" altLang="en-US" sz="1200">
                <a:solidFill>
                  <a:prstClr val="black"/>
                </a:solidFill>
              </a:rPr>
              <a:pPr/>
              <a:t>90</a:t>
            </a:fld>
            <a:endParaRPr lang="en-US" altLang="zh-CN" sz="1200">
              <a:solidFill>
                <a:prstClr val="black"/>
              </a:solidFill>
            </a:endParaRPr>
          </a:p>
        </p:txBody>
      </p:sp>
      <p:sp>
        <p:nvSpPr>
          <p:cNvPr id="264194" name="Rectangle 2"/>
          <p:cNvSpPr>
            <a:spLocks noGrp="1" noRot="1" noChangeAspect="1" noChangeArrowheads="1"/>
          </p:cNvSpPr>
          <p:nvPr>
            <p:ph type="sldImg"/>
          </p:nvPr>
        </p:nvSpPr>
        <p:spPr>
          <a:xfrm>
            <a:off x="1130300" y="674688"/>
            <a:ext cx="4597400" cy="3448050"/>
          </a:xfrm>
          <a:solidFill>
            <a:srgbClr val="FFFFFF"/>
          </a:solidFill>
          <a:ln/>
        </p:spPr>
      </p:sp>
      <p:sp>
        <p:nvSpPr>
          <p:cNvPr id="26419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3920E4A-3D0E-424A-AB32-5E4606A32F69}" type="slidenum">
              <a:rPr lang="zh-CN" altLang="en-US" sz="1200">
                <a:solidFill>
                  <a:srgbClr val="000000"/>
                </a:solidFill>
              </a:rPr>
              <a:pPr eaLnBrk="1" hangingPunct="1"/>
              <a:t>91</a:t>
            </a:fld>
            <a:endParaRPr lang="en-US" altLang="zh-CN" sz="1200">
              <a:solidFill>
                <a:srgbClr val="000000"/>
              </a:solidFill>
            </a:endParaRPr>
          </a:p>
        </p:txBody>
      </p:sp>
      <p:sp>
        <p:nvSpPr>
          <p:cNvPr id="2744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8157E5-916F-0841-83DD-FA932580FC97}" type="slidenum">
              <a:rPr lang="zh-CN" altLang="en-US" sz="1200">
                <a:solidFill>
                  <a:prstClr val="black"/>
                </a:solidFill>
              </a:rPr>
              <a:pPr/>
              <a:t>92</a:t>
            </a:fld>
            <a:endParaRPr lang="en-US" altLang="zh-CN" sz="1200">
              <a:solidFill>
                <a:prstClr val="black"/>
              </a:solidFill>
            </a:endParaRPr>
          </a:p>
        </p:txBody>
      </p:sp>
      <p:sp>
        <p:nvSpPr>
          <p:cNvPr id="268290" name="Rectangle 2"/>
          <p:cNvSpPr>
            <a:spLocks noGrp="1" noRot="1" noChangeAspect="1" noChangeArrowheads="1"/>
          </p:cNvSpPr>
          <p:nvPr>
            <p:ph type="sldImg"/>
          </p:nvPr>
        </p:nvSpPr>
        <p:spPr>
          <a:xfrm>
            <a:off x="1150938" y="692150"/>
            <a:ext cx="4556125" cy="3416300"/>
          </a:xfrm>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The picture shows a satellite view of snow covered Mt. Ararat and Little Ararat.  These mountains are inactive volcanoes located in eastern Turkey.  Mt. Ararat rises over 3 miles above sea level.   This mountain is the traditional resting place of the Ark.  You can see the lava flow fields to the south part of the mountain peak.  Below the lava field you can see green fields.</a:t>
            </a:r>
          </a:p>
          <a:p>
            <a:pPr eaLnBrk="1" hangingPunct="1"/>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9CD06B-AFBA-654F-9E76-E7933440F5B0}" type="slidenum">
              <a:rPr lang="en-US" sz="1200">
                <a:solidFill>
                  <a:prstClr val="black"/>
                </a:solidFill>
              </a:rPr>
              <a:pPr eaLnBrk="1" hangingPunct="1"/>
              <a:t>94</a:t>
            </a:fld>
            <a:endParaRPr lang="en-US" sz="1200">
              <a:solidFill>
                <a:prstClr val="black"/>
              </a:solidFill>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EEA36B-A4B4-9949-A3DF-837213E4E4C0}" type="slidenum">
              <a:rPr lang="en-US" sz="1200">
                <a:solidFill>
                  <a:prstClr val="black"/>
                </a:solidFill>
              </a:rPr>
              <a:pPr eaLnBrk="1" hangingPunct="1"/>
              <a:t>95</a:t>
            </a:fld>
            <a:endParaRPr lang="en-US" sz="1200">
              <a:solidFill>
                <a:prstClr val="black"/>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Joel Baden, </a:t>
            </a:r>
            <a:r>
              <a:rPr lang="en-US" b="1" dirty="0"/>
              <a:t>‘Noah’: The Bible vs. </a:t>
            </a:r>
            <a:r>
              <a:rPr lang="en-US" b="1"/>
              <a:t>the Blockbuster</a:t>
            </a:r>
            <a:r>
              <a:rPr lang="en-US">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at http://</a:t>
            </a:r>
            <a:r>
              <a:rPr lang="en-US" dirty="0" err="1">
                <a:latin typeface="Times New Roman" charset="0"/>
                <a:ea typeface="ＭＳ Ｐゴシック" charset="0"/>
                <a:cs typeface="ＭＳ Ｐゴシック" charset="0"/>
              </a:rPr>
              <a:t>www.thedailybeast.com</a:t>
            </a:r>
            <a:r>
              <a:rPr lang="en-US" dirty="0">
                <a:latin typeface="Times New Roman" charset="0"/>
                <a:ea typeface="ＭＳ Ｐゴシック" charset="0"/>
                <a:cs typeface="ＭＳ Ｐゴシック" charset="0"/>
              </a:rPr>
              <a:t>/articles/2014/03/30/what-</a:t>
            </a:r>
            <a:r>
              <a:rPr lang="en-US" dirty="0" err="1">
                <a:latin typeface="Times New Roman" charset="0"/>
                <a:ea typeface="ＭＳ Ｐゴシック" charset="0"/>
                <a:cs typeface="ＭＳ Ｐゴシック" charset="0"/>
              </a:rPr>
              <a:t>noah</a:t>
            </a:r>
            <a:r>
              <a:rPr lang="en-US" dirty="0">
                <a:latin typeface="Times New Roman" charset="0"/>
                <a:ea typeface="ＭＳ Ｐゴシック" charset="0"/>
                <a:cs typeface="ＭＳ Ｐゴシック" charset="0"/>
              </a:rPr>
              <a:t>-gets-</a:t>
            </a:r>
            <a:r>
              <a:rPr lang="en-US" dirty="0" err="1">
                <a:latin typeface="Times New Roman" charset="0"/>
                <a:ea typeface="ＭＳ Ｐゴシック" charset="0"/>
                <a:cs typeface="ＭＳ Ｐゴシック" charset="0"/>
              </a:rPr>
              <a:t>right.html</a:t>
            </a:r>
            <a:r>
              <a:rPr lang="en-US" dirty="0">
                <a:latin typeface="Times New Roman" charset="0"/>
                <a:ea typeface="ＭＳ Ｐゴシック" charset="0"/>
                <a:cs typeface="ＭＳ Ｐゴシック" charset="0"/>
              </a:rPr>
              <a:t> accessed 2 Jan 2015</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410566A-0A80-0140-8099-84846E3368B6}" type="slidenum">
              <a:rPr lang="en-GB" sz="1200">
                <a:solidFill>
                  <a:prstClr val="white"/>
                </a:solidFill>
              </a:rPr>
              <a:pPr/>
              <a:t>96</a:t>
            </a:fld>
            <a:endParaRPr lang="en-GB" sz="1200">
              <a:solidFill>
                <a:prstClr val="white"/>
              </a:solidFill>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0FFB89-878D-9E4E-9D4C-86D182784406}" type="slidenum">
              <a:rPr lang="en-GB" sz="1200">
                <a:solidFill>
                  <a:prstClr val="white"/>
                </a:solidFill>
              </a:rPr>
              <a:pPr/>
              <a:t>97</a:t>
            </a:fld>
            <a:endParaRPr lang="en-GB" sz="1200">
              <a:solidFill>
                <a:prstClr val="white"/>
              </a:solidFill>
            </a:endParaRPr>
          </a:p>
        </p:txBody>
      </p:sp>
      <p:sp>
        <p:nvSpPr>
          <p:cNvPr id="1283074" name="Rectangle 2"/>
          <p:cNvSpPr>
            <a:spLocks noGrp="1" noRot="1" noChangeAspect="1" noChangeArrowheads="1"/>
          </p:cNvSpPr>
          <p:nvPr>
            <p:ph type="sldImg"/>
          </p:nvPr>
        </p:nvSpPr>
        <p:spPr>
          <a:solidFill>
            <a:srgbClr val="FFFFFF"/>
          </a:solidFill>
          <a:ln/>
        </p:spPr>
      </p:sp>
      <p:sp>
        <p:nvSpPr>
          <p:cNvPr id="12830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F120D9A-9B75-4942-8032-12A35D91ABE1}" type="slidenum">
              <a:rPr lang="en-US" sz="1200">
                <a:solidFill>
                  <a:srgbClr val="000000"/>
                </a:solidFill>
                <a:latin typeface="Arial" charset="0"/>
              </a:rPr>
              <a:pPr/>
              <a:t>98</a:t>
            </a:fld>
            <a:endParaRPr lang="en-US" sz="1200">
              <a:solidFill>
                <a:srgbClr val="000000"/>
              </a:solidFill>
              <a:latin typeface="Arial" charset="0"/>
            </a:endParaRPr>
          </a:p>
        </p:txBody>
      </p:sp>
      <p:sp>
        <p:nvSpPr>
          <p:cNvPr id="1289218" name="Rectangle 2"/>
          <p:cNvSpPr>
            <a:spLocks noGrp="1" noRot="1" noChangeAspect="1" noChangeArrowheads="1"/>
          </p:cNvSpPr>
          <p:nvPr>
            <p:ph type="sldImg"/>
          </p:nvPr>
        </p:nvSpPr>
        <p:spPr>
          <a:solidFill>
            <a:srgbClr val="FFFFFF"/>
          </a:solidFill>
          <a:ln/>
        </p:spPr>
      </p:sp>
      <p:sp>
        <p:nvSpPr>
          <p:cNvPr id="12892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first three chapters of Scripture have many parallels in the last three chapters.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99</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a:solidFill>
                  <a:prstClr val="black"/>
                </a:solidFill>
              </a:rPr>
              <a:pPr/>
              <a:t>100</a:t>
            </a:fld>
            <a:endParaRPr lang="en-US" altLang="zh-CN" sz="1200">
              <a:solidFill>
                <a:prstClr val="black"/>
              </a:solidFill>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4262052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2788211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F9A3787-8A58-434C-86E4-65C1711817B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1075869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95A10D-7F5B-8548-88C5-A09C11A352C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356873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405830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1418893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8029801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3067087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7894272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5052238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0577860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25457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10784225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7427678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231579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8379860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23439805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338 h 385"/>
                <a:gd name="T2" fmla="*/ 5762 w 5762"/>
                <a:gd name="T3" fmla="*/ 322 h 385"/>
                <a:gd name="T4" fmla="*/ 5762 w 5762"/>
                <a:gd name="T5" fmla="*/ 4 h 385"/>
                <a:gd name="T6" fmla="*/ 0 w 5762"/>
                <a:gd name="T7" fmla="*/ 0 h 385"/>
                <a:gd name="T8" fmla="*/ 0 w 5762"/>
                <a:gd name="T9" fmla="*/ 338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445C9CE4-9070-784F-93B1-82E1590F332B}" type="slidenum">
              <a:rPr lang="en-US"/>
              <a:pPr>
                <a:defRPr/>
              </a:pPr>
              <a:t>‹#›</a:t>
            </a:fld>
            <a:endParaRPr lang="en-US"/>
          </a:p>
        </p:txBody>
      </p:sp>
    </p:spTree>
    <p:extLst>
      <p:ext uri="{BB962C8B-B14F-4D97-AF65-F5344CB8AC3E}">
        <p14:creationId xmlns:p14="http://schemas.microsoft.com/office/powerpoint/2010/main" val="972436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B53E545E-9AD5-104A-A51C-DAC9530F1B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552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3F5E4D6-805E-FF49-AD55-D7F368491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8625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263FB3C-F3D0-8940-BCE2-3C7AF21F30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43798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69FCF84-F4FA-7E44-BECD-CB69E33F1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37664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B2C71E45-8FC1-3B43-A138-5184DC3B0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7964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4791932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20E69162-B318-B344-9581-C9557B1578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28756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3C8B0DB0-F376-D149-B8C1-2A01BE7AB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1716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351ADD4-A714-224C-A94E-8CCD78277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1930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59E2831-95EC-AA42-8C99-DCE018C22E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5315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314230E-1C98-3447-A962-479B3558B9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15241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2003828622"/>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DA466-E174-2A4D-8BC1-1A923183E86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1605569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7F128A-71A8-F24C-8708-21CF8B31CF7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1545844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22CEAE-B996-1D47-BB7C-1226F26CFBA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378200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AAB86-A719-5442-9A85-2170EB61ED5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983490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40102238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1A0198-DB20-264E-A485-FF6ADE1A8AC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9920992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F328DE-0AD9-5845-8C5F-E564C17435C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882930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F025A2-6608-CF48-A17A-EAB1BD0F8F7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398936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977EF-8F63-8F4E-9DC6-FE240416BF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920244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C281F8-BAF1-7A42-BFE2-FE6E4C3DFC5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107466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8609C-63CA-274F-A3BB-B6FB5699CC2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1902148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668DD-B9AB-264A-A414-D9BC5CF1761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17884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93968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131328"/>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16978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106422"/>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094"/>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9989771"/>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409577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493044"/>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378385"/>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165644"/>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511382"/>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5055359"/>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4663517"/>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87A006-7D00-654B-9EB0-A14510590BA8}"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703923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E81CBB-ADA3-DC48-B5A5-92DB885F5E51}"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694315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6C53E1-975A-364C-BB81-0055CD46A5E1}"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717627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DF099-528E-0541-9DC6-8D02D43B340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90762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253453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E4236A-86BA-C941-B1A6-00C8D6116C9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688046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D31256-74BE-1341-AFF7-417552A1B0C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328637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3D264A-3795-764C-9312-CED6DF57A8BF}"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879748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6FC448-DB0A-564A-A4EC-FFB2AF077AC3}"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4283129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602CC5-7A4B-654A-AA63-DCA9490FB3F6}"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619227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7D3506-E4F0-3C44-8221-1E1EAAE4096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4024779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4505D5-B135-7345-BF6F-36F716DDAFD7}"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661857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81437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02725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61080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727026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11810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38186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75921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681812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99231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76353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10468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615329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25905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56416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784988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793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99058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644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1634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3108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433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43948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71148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383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30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32397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0380655"/>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4349126"/>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810026"/>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042323"/>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258839"/>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725828"/>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21350"/>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872652"/>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54690"/>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0946186"/>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8579748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954261"/>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0190158"/>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2623DC3A-E607-E84C-88C2-86A4B617C2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1087273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970DE41E-8D8E-EC40-B49D-0CE679911BF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56057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7B2B726-6083-0B42-A794-F28CEFE1243B}" type="slidenum">
              <a:rPr lang="zh-CN" altLang="en-US"/>
              <a:pPr>
                <a:defRPr/>
              </a:pPr>
              <a:t>‹#›</a:t>
            </a:fld>
            <a:endParaRPr lang="en-US" altLang="zh-CN"/>
          </a:p>
        </p:txBody>
      </p:sp>
    </p:spTree>
    <p:extLst>
      <p:ext uri="{BB962C8B-B14F-4D97-AF65-F5344CB8AC3E}">
        <p14:creationId xmlns:p14="http://schemas.microsoft.com/office/powerpoint/2010/main" val="3717100444"/>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D961027-80BF-E145-AE58-DA01C3EA6982}" type="slidenum">
              <a:rPr lang="zh-CN" altLang="en-US"/>
              <a:pPr>
                <a:defRPr/>
              </a:pPr>
              <a:t>‹#›</a:t>
            </a:fld>
            <a:endParaRPr lang="en-US" altLang="zh-CN"/>
          </a:p>
        </p:txBody>
      </p:sp>
    </p:spTree>
    <p:extLst>
      <p:ext uri="{BB962C8B-B14F-4D97-AF65-F5344CB8AC3E}">
        <p14:creationId xmlns:p14="http://schemas.microsoft.com/office/powerpoint/2010/main" val="71416903"/>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3B166B3-CC19-864B-AF60-FBA8F23775BF}" type="slidenum">
              <a:rPr lang="zh-CN" altLang="en-US"/>
              <a:pPr>
                <a:defRPr/>
              </a:pPr>
              <a:t>‹#›</a:t>
            </a:fld>
            <a:endParaRPr lang="en-US" altLang="zh-CN"/>
          </a:p>
        </p:txBody>
      </p:sp>
    </p:spTree>
    <p:extLst>
      <p:ext uri="{BB962C8B-B14F-4D97-AF65-F5344CB8AC3E}">
        <p14:creationId xmlns:p14="http://schemas.microsoft.com/office/powerpoint/2010/main" val="2809982119"/>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6CAD039-D0A3-874E-A638-698AC7486078}" type="slidenum">
              <a:rPr lang="zh-CN" altLang="en-US"/>
              <a:pPr>
                <a:defRPr/>
              </a:pPr>
              <a:t>‹#›</a:t>
            </a:fld>
            <a:endParaRPr lang="en-US" altLang="zh-CN"/>
          </a:p>
        </p:txBody>
      </p:sp>
    </p:spTree>
    <p:extLst>
      <p:ext uri="{BB962C8B-B14F-4D97-AF65-F5344CB8AC3E}">
        <p14:creationId xmlns:p14="http://schemas.microsoft.com/office/powerpoint/2010/main" val="590889639"/>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1108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715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8470205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209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9621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48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2017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1181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6208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467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070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603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39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944355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21891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B3BFC00A-0557-C84B-9AB7-2D2A7CAADA3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094723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52784C2-0A46-354C-95A0-1BBB486719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284618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393971D-FB10-0C42-A4F9-889BAFB1DC8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848424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B68CA22-EF65-0244-92F1-C0918452ED9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1101563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67570336-7ABE-C446-B801-29F925F65364}"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10876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0E1F089D-A472-394D-9D89-3C03643A5B0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828817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7658691-5E55-A24F-BEFE-87AAFB5DADC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562981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C5431DC3-483B-564A-8444-C4A49A210EF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397347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8BF821A-B292-0241-A0BE-F8F7E170E93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5982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2.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3.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5.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5" Type="http://schemas.openxmlformats.org/officeDocument/2006/relationships/theme" Target="../theme/theme8.xml"/><Relationship Id="rId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73093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97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eaLnBrk="0" fontAlgn="base" hangingPunct="0">
              <a:spcBef>
                <a:spcPct val="0"/>
              </a:spcBef>
              <a:spcAft>
                <a:spcPct val="0"/>
              </a:spcAft>
              <a:defRPr/>
            </a:pPr>
            <a:fld id="{1975C914-FC8E-A54C-88E7-B38D483A2AE9}"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7708147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5327796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503606"/>
      </p:ext>
    </p:extLst>
  </p:cSld>
  <p:clrMap bg1="dk2" tx1="lt1" bg2="dk1" tx2="lt2" accent1="accent1" accent2="accent2" accent3="accent3" accent4="accent4" accent5="accent5" accent6="accent6" hlink="hlink" folHlink="folHlink"/>
  <p:sldLayoutIdLst>
    <p:sldLayoutId id="21474837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2578 h 317"/>
                  <a:gd name="T4" fmla="*/ 624 w 624"/>
                  <a:gd name="T5" fmla="*/ 25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2787 h 317"/>
                  <a:gd name="T4" fmla="*/ 624 w 624"/>
                  <a:gd name="T5" fmla="*/ 27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3 h 370"/>
                  <a:gd name="T2" fmla="*/ 0 w 624"/>
                  <a:gd name="T3" fmla="*/ 17 h 370"/>
                  <a:gd name="T4" fmla="*/ 624 w 624"/>
                  <a:gd name="T5" fmla="*/ 17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142 h 317"/>
                  <a:gd name="T4" fmla="*/ 624 w 624"/>
                  <a:gd name="T5" fmla="*/ 1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2800 h 272"/>
                  <a:gd name="T4" fmla="*/ 240 w 624"/>
                  <a:gd name="T5" fmla="*/ 2466 h 272"/>
                  <a:gd name="T6" fmla="*/ 624 w 624"/>
                  <a:gd name="T7" fmla="*/ 280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2578 h 317"/>
                  <a:gd name="T4" fmla="*/ 624 w 624"/>
                  <a:gd name="T5" fmla="*/ 25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3 h 370"/>
                  <a:gd name="T2" fmla="*/ 0 w 624"/>
                  <a:gd name="T3" fmla="*/ 17 h 370"/>
                  <a:gd name="T4" fmla="*/ 624 w 624"/>
                  <a:gd name="T5" fmla="*/ 17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142 h 317"/>
                  <a:gd name="T4" fmla="*/ 624 w 624"/>
                  <a:gd name="T5" fmla="*/ 1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2560 h 272"/>
                  <a:gd name="T4" fmla="*/ 240 w 624"/>
                  <a:gd name="T5" fmla="*/ 2259 h 272"/>
                  <a:gd name="T6" fmla="*/ 624 w 624"/>
                  <a:gd name="T7" fmla="*/ 256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2578 h 317"/>
                  <a:gd name="T4" fmla="*/ 624 w 624"/>
                  <a:gd name="T5" fmla="*/ 25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2733 h 317"/>
                  <a:gd name="T4" fmla="*/ 624 w 624"/>
                  <a:gd name="T5" fmla="*/ 273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2560 h 272"/>
                  <a:gd name="T4" fmla="*/ 240 w 624"/>
                  <a:gd name="T5" fmla="*/ 2259 h 272"/>
                  <a:gd name="T6" fmla="*/ 624 w 624"/>
                  <a:gd name="T7" fmla="*/ 256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338 h 385"/>
                <a:gd name="T2" fmla="*/ 575 w 5762"/>
                <a:gd name="T3" fmla="*/ 322 h 385"/>
                <a:gd name="T4" fmla="*/ 575 w 5762"/>
                <a:gd name="T5" fmla="*/ 4 h 385"/>
                <a:gd name="T6" fmla="*/ 0 w 5762"/>
                <a:gd name="T7" fmla="*/ 0 h 385"/>
                <a:gd name="T8" fmla="*/ 0 w 5762"/>
                <a:gd name="T9" fmla="*/ 338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575 w 5761"/>
                <a:gd name="T3" fmla="*/ 0 h 189"/>
                <a:gd name="T4" fmla="*/ 575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defTabSz="914400" fontAlgn="base">
              <a:spcAft>
                <a:spcPct val="0"/>
              </a:spcAft>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defTabSz="914400" fontAlgn="base">
              <a:spcAft>
                <a:spcPct val="0"/>
              </a:spcAft>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defTabSz="914400" fontAlgn="base">
              <a:spcAft>
                <a:spcPct val="0"/>
              </a:spcAft>
              <a:defRPr/>
            </a:pPr>
            <a:fld id="{701BA2A8-EDED-B041-A593-3BD1B23F573F}"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3343113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1689333305"/>
      </p:ext>
    </p:extLst>
  </p:cSld>
  <p:clrMap bg1="lt1" tx1="dk1" bg2="lt2" tx2="dk2" accent1="accent1" accent2="accent2" accent3="accent3" accent4="accent4" accent5="accent5" accent6="accent6" hlink="hlink" folHlink="folHlink"/>
  <p:sldLayoutIdLst>
    <p:sldLayoutId id="2147483810"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881809AF-DD62-7C41-97BB-AAEB47244C86}"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9284974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5415660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F7478391-7EC3-3A4B-833B-8697F2863DCC}"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63650316"/>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A24B72E-656F-484A-938B-D8EA60420A8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61291108"/>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99809987"/>
      </p:ext>
    </p:extLst>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9495327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85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a:solidFill>
                  <a:srgbClr val="FFFFFF"/>
                </a:solidFill>
                <a:latin typeface="Arial" charset="0"/>
                <a:ea typeface="ＭＳ Ｐゴシック" charset="0"/>
                <a:cs typeface="ＭＳ Ｐゴシック" charset="0"/>
              </a:endParaRPr>
            </a:p>
          </p:txBody>
        </p:sp>
        <p:sp>
          <p:nvSpPr>
            <p:cNvPr id="1085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a:solidFill>
                  <a:srgbClr val="FFFFFF"/>
                </a:solidFill>
                <a:latin typeface="Arial" charset="0"/>
                <a:ea typeface="ＭＳ Ｐゴシック" charset="0"/>
                <a:cs typeface="ＭＳ Ｐゴシック" charset="0"/>
              </a:endParaRPr>
            </a:p>
          </p:txBody>
        </p:sp>
        <p:sp>
          <p:nvSpPr>
            <p:cNvPr id="1085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a:solidFill>
                  <a:srgbClr val="FFFFFF"/>
                </a:solidFill>
                <a:latin typeface="Arial" charset="0"/>
                <a:ea typeface="ＭＳ Ｐゴシック" charset="0"/>
                <a:cs typeface="ＭＳ Ｐゴシック"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defTabSz="914400" fontAlgn="base">
              <a:spcBef>
                <a:spcPct val="0"/>
              </a:spcBef>
              <a:spcAft>
                <a:spcPct val="0"/>
              </a:spcAft>
              <a:defRPr/>
            </a:pPr>
            <a:fld id="{DD3F45FB-27C7-294F-AF72-5E98E3D9163C}"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65506188"/>
      </p:ext>
    </p:extLst>
  </p:cSld>
  <p:clrMap bg1="dk2" tx1="lt1" bg2="dk1" tx2="lt2" accent1="accent1" accent2="accent2" accent3="accent3" accent4="accent4" accent5="accent5" accent6="accent6" hlink="hlink" folHlink="folHlink"/>
  <p:sldLayoutIdLst>
    <p:sldLayoutId id="2147483738" r:id="rId1"/>
    <p:sldLayoutId id="2147483739"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28"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82A1FBD8-4E50-504E-ABB7-367597404797}" type="slidenum">
              <a:rPr lang="zh-CN" altLang="en-US">
                <a:ea typeface="ＭＳ Ｐゴシック" charset="0"/>
                <a:cs typeface="ＭＳ Ｐゴシック" charset="0"/>
              </a:rPr>
              <a:pPr defTabSz="914400" fontAlgn="base">
                <a:spcBef>
                  <a:spcPct val="0"/>
                </a:spcBef>
                <a:spcAft>
                  <a:spcPct val="0"/>
                </a:spcAft>
                <a:defRPr/>
              </a:pPr>
              <a:t>‹#›</a:t>
            </a:fld>
            <a:endParaRPr lang="en-US" altLang="zh-CN">
              <a:ea typeface="ＭＳ Ｐゴシック" charset="0"/>
              <a:cs typeface="ＭＳ Ｐゴシック" charset="0"/>
            </a:endParaRPr>
          </a:p>
        </p:txBody>
      </p:sp>
    </p:spTree>
    <p:extLst>
      <p:ext uri="{BB962C8B-B14F-4D97-AF65-F5344CB8AC3E}">
        <p14:creationId xmlns:p14="http://schemas.microsoft.com/office/powerpoint/2010/main" val="39361296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0495313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0.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5.xml"/><Relationship Id="rId1" Type="http://schemas.openxmlformats.org/officeDocument/2006/relationships/slideLayout" Target="../slideLayouts/slideLayout60.xml"/><Relationship Id="rId4" Type="http://schemas.openxmlformats.org/officeDocument/2006/relationships/image" Target="../media/image1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7.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hemeOverride" Target="../theme/themeOverride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hemeOverride" Target="../theme/themeOverride3.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xml"/><Relationship Id="rId1" Type="http://schemas.openxmlformats.org/officeDocument/2006/relationships/themeOverride" Target="../theme/themeOverride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hemeOverride" Target="../theme/themeOverride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7.xml"/><Relationship Id="rId1" Type="http://schemas.openxmlformats.org/officeDocument/2006/relationships/themeOverride" Target="../theme/themeOverride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7.xml"/><Relationship Id="rId1" Type="http://schemas.openxmlformats.org/officeDocument/2006/relationships/themeOverride" Target="../theme/themeOverride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xml"/><Relationship Id="rId1" Type="http://schemas.openxmlformats.org/officeDocument/2006/relationships/themeOverride" Target="../theme/themeOverride8.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7.xml"/><Relationship Id="rId1" Type="http://schemas.openxmlformats.org/officeDocument/2006/relationships/themeOverride" Target="../theme/themeOverride9.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7.xml"/><Relationship Id="rId1" Type="http://schemas.openxmlformats.org/officeDocument/2006/relationships/themeOverride" Target="../theme/themeOverride10.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7.xml"/><Relationship Id="rId1" Type="http://schemas.openxmlformats.org/officeDocument/2006/relationships/themeOverride" Target="../theme/themeOverride11.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7.xml"/><Relationship Id="rId1" Type="http://schemas.openxmlformats.org/officeDocument/2006/relationships/themeOverride" Target="../theme/themeOverride1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www.noahthemovie.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113.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13.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13.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55.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125.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125.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127.xml"/><Relationship Id="rId5" Type="http://schemas.openxmlformats.org/officeDocument/2006/relationships/image" Target="../media/image69.jpeg"/><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1.xml"/><Relationship Id="rId1" Type="http://schemas.openxmlformats.org/officeDocument/2006/relationships/slideLayout" Target="../slideLayouts/slideLayout72.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72.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72.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2.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5.xml"/><Relationship Id="rId1" Type="http://schemas.openxmlformats.org/officeDocument/2006/relationships/slideLayout" Target="../slideLayouts/slideLayout74.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6.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7.xml"/><Relationship Id="rId1" Type="http://schemas.openxmlformats.org/officeDocument/2006/relationships/slideLayout" Target="../slideLayouts/slideLayout72.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8.xml"/><Relationship Id="rId1" Type="http://schemas.openxmlformats.org/officeDocument/2006/relationships/slideLayout" Target="../slideLayouts/slideLayout73.xml"/><Relationship Id="rId4" Type="http://schemas.openxmlformats.org/officeDocument/2006/relationships/image" Target="../media/image88.emf"/></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15.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4.xml"/><Relationship Id="rId1" Type="http://schemas.openxmlformats.org/officeDocument/2006/relationships/slideLayout" Target="../slideLayouts/slideLayout15.xml"/><Relationship Id="rId5" Type="http://schemas.openxmlformats.org/officeDocument/2006/relationships/image" Target="../media/image98.png"/><Relationship Id="rId4" Type="http://schemas.openxmlformats.org/officeDocument/2006/relationships/image" Target="../media/image9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15.xml"/><Relationship Id="rId4" Type="http://schemas.openxmlformats.org/officeDocument/2006/relationships/image" Target="../media/image100.png"/></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7.xml"/><Relationship Id="rId1" Type="http://schemas.openxmlformats.org/officeDocument/2006/relationships/slideLayout" Target="../slideLayouts/slideLayout55.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20.xml"/><Relationship Id="rId1" Type="http://schemas.openxmlformats.org/officeDocument/2006/relationships/themeOverride" Target="../theme/themeOverride13.xml"/><Relationship Id="rId4" Type="http://schemas.openxmlformats.org/officeDocument/2006/relationships/image" Target="../media/image104.gif"/></Relationships>
</file>

<file path=ppt/slides/_rels/slide95.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notesSlide" Target="../notesSlides/notesSlide89.xml"/><Relationship Id="rId1" Type="http://schemas.openxmlformats.org/officeDocument/2006/relationships/slideLayout" Target="../slideLayouts/slideLayout115.xml"/></Relationships>
</file>

<file path=ppt/slides/_rels/slide9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0.xml"/><Relationship Id="rId1" Type="http://schemas.openxmlformats.org/officeDocument/2006/relationships/slideLayout" Target="../slideLayouts/slideLayout78.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1.xml"/><Relationship Id="rId1" Type="http://schemas.openxmlformats.org/officeDocument/2006/relationships/slideLayout" Target="../slideLayouts/slideLayout79.xml"/></Relationships>
</file>

<file path=ppt/slides/_rels/slide9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2.xml"/><Relationship Id="rId1" Type="http://schemas.openxmlformats.org/officeDocument/2006/relationships/slideLayout" Target="../slideLayouts/slideLayout97.xml"/><Relationship Id="rId4" Type="http://schemas.openxmlformats.org/officeDocument/2006/relationships/image" Target="../media/image109.jpeg"/></Relationships>
</file>

<file path=ppt/slides/_rels/slide9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3.xml"/><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353927"/>
            <a:ext cx="9144216" cy="5137361"/>
          </a:xfrm>
          <a:prstGeom prst="rect">
            <a:avLst/>
          </a:prstGeom>
        </p:spPr>
      </p:pic>
      <p:sp>
        <p:nvSpPr>
          <p:cNvPr id="998401" name="Title 1"/>
          <p:cNvSpPr>
            <a:spLocks noGrp="1"/>
          </p:cNvSpPr>
          <p:nvPr>
            <p:ph type="title"/>
          </p:nvPr>
        </p:nvSpPr>
        <p:spPr>
          <a:xfrm>
            <a:off x="0" y="-1"/>
            <a:ext cx="9144217" cy="1353927"/>
          </a:xfrm>
        </p:spPr>
        <p:txBody>
          <a:bodyPr/>
          <a:lstStyle/>
          <a:p>
            <a:r>
              <a:rPr lang="ar-JO" sz="4800" b="1" dirty="0">
                <a:latin typeface="Arial" charset="0"/>
                <a:ea typeface="ＭＳ Ｐゴシック" charset="0"/>
              </a:rPr>
              <a:t>نوح : فيلم ضخم أم الكتاب المقدس</a:t>
            </a:r>
            <a:endParaRPr lang="en-US" sz="4800" b="1" dirty="0">
              <a:latin typeface="Arial" charset="0"/>
              <a:ea typeface="ＭＳ Ｐゴシック" charset="0"/>
            </a:endParaRPr>
          </a:p>
        </p:txBody>
      </p:sp>
      <p:sp>
        <p:nvSpPr>
          <p:cNvPr id="7" name="Title 1"/>
          <p:cNvSpPr txBox="1">
            <a:spLocks/>
          </p:cNvSpPr>
          <p:nvPr/>
        </p:nvSpPr>
        <p:spPr bwMode="auto">
          <a:xfrm>
            <a:off x="4720823" y="4985936"/>
            <a:ext cx="4281478" cy="974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5400" b="1" i="1" dirty="0">
                <a:solidFill>
                  <a:srgbClr val="FFFFFF"/>
                </a:solidFill>
                <a:latin typeface="Arial" charset="0"/>
                <a:ea typeface="ＭＳ Ｐゴシック" charset="0"/>
              </a:rPr>
              <a:t>تكوين ٦-٩</a:t>
            </a:r>
            <a:endParaRPr lang="en-US" sz="5400" b="1" i="1" dirty="0">
              <a:solidFill>
                <a:srgbClr val="FFFFFF"/>
              </a:solidFill>
              <a:latin typeface="Arial" charset="0"/>
              <a:ea typeface="ＭＳ Ｐゴシック" charset="0"/>
            </a:endParaRPr>
          </a:p>
        </p:txBody>
      </p:sp>
      <p:sp>
        <p:nvSpPr>
          <p:cNvPr id="6" name="Rectangle 5"/>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a:cs typeface="Arial"/>
              </a:rPr>
              <a:t> • BibleStudyDownloads.org</a:t>
            </a:r>
          </a:p>
        </p:txBody>
      </p:sp>
    </p:spTree>
    <p:extLst>
      <p:ext uri="{BB962C8B-B14F-4D97-AF65-F5344CB8AC3E}">
        <p14:creationId xmlns:p14="http://schemas.microsoft.com/office/powerpoint/2010/main" val="3813687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82203"/>
            <a:ext cx="9144000" cy="6375797"/>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3558066" y="1593374"/>
            <a:ext cx="5471527" cy="52646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400" b="1" dirty="0">
                <a:solidFill>
                  <a:srgbClr val="FFFFFF"/>
                </a:solidFill>
                <a:effectLst>
                  <a:glow rad="381000">
                    <a:schemeClr val="tx1"/>
                  </a:glow>
                </a:effectLst>
                <a:latin typeface="Times New Roman" charset="0"/>
                <a:ea typeface="ＭＳ Ｐゴシック" charset="0"/>
                <a:cs typeface="ＭＳ Ｐゴシック" charset="0"/>
              </a:rPr>
              <a:t>هذا هو الفيلم الذي سيقدم معظم الأحداث للمشاهدين : حيث أن الملائكة الساقطة وفقاً لنسخة آرونوفسكي مرصعون بالحجارة و بقليل من الإقناع ساعدوا نوح في بناء الفلك (للعمالقة الذين لديهم كتل من الصخور من أجل الأيدي و هم بارعون بشكل غير عادي) المشاهدون هم تقليد قديم للغاية يعود تاريخه إلى أكثر من ألفي عام في التفسير اليهودي و المسيحي لكنهم لا يعودون إلى ما قبل سفر التكوين</a:t>
            </a:r>
            <a:endParaRPr lang="en-US" sz="24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409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1691166640"/>
      </p:ext>
    </p:extLst>
  </p:cSld>
  <p:clrMapOvr>
    <a:masterClrMapping/>
  </p:clrMapOvr>
  <p:transition spd="med">
    <p:randomBar dir="ver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charset="0"/>
                <a:cs typeface="Arial" charset="0"/>
              </a:rPr>
              <a:t>احصل على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863105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15810"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zh-CN" b="1" dirty="0">
                <a:solidFill>
                  <a:srgbClr val="FFFFFF"/>
                </a:solidFill>
                <a:latin typeface="Verdana" charset="0"/>
                <a:ea typeface="ＭＳ Ｐゴシック" charset="0"/>
                <a:cs typeface="ＭＳ Ｐゴシック" charset="0"/>
              </a:rPr>
              <a:t>أ أخنوخ 6</a:t>
            </a:r>
            <a:endParaRPr lang="en-US" altLang="zh-CN" b="1" dirty="0">
              <a:solidFill>
                <a:srgbClr val="FFFFFF"/>
              </a:solidFill>
              <a:latin typeface="Verdana" charset="0"/>
              <a:ea typeface="ＭＳ Ｐゴシック" charset="0"/>
              <a:cs typeface="ＭＳ Ｐゴシック" charset="0"/>
            </a:endParaRPr>
          </a:p>
        </p:txBody>
      </p:sp>
      <p:sp>
        <p:nvSpPr>
          <p:cNvPr id="1015814" name="Text Box 6"/>
          <p:cNvSpPr txBox="1">
            <a:spLocks noChangeArrowheads="1"/>
          </p:cNvSpPr>
          <p:nvPr/>
        </p:nvSpPr>
        <p:spPr bwMode="auto">
          <a:xfrm>
            <a:off x="6221600" y="5430761"/>
            <a:ext cx="2922399" cy="14702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r>
              <a:rPr lang="en-US" sz="2400" dirty="0"/>
              <a:t>*An Aramaic text reads "Watchers" here (J.T. </a:t>
            </a:r>
            <a:r>
              <a:rPr lang="en-US" sz="2400" dirty="0" err="1"/>
              <a:t>Milik</a:t>
            </a:r>
            <a:r>
              <a:rPr lang="en-US" sz="2400" dirty="0"/>
              <a:t>, Aramaic Fragments of Qumran Cave 4 [Oxford: Clarendon Press, 1976], p. 167).</a:t>
            </a:r>
          </a:p>
        </p:txBody>
      </p:sp>
      <p:sp>
        <p:nvSpPr>
          <p:cNvPr id="1015815" name="Rectangle 7"/>
          <p:cNvSpPr>
            <a:spLocks noChangeArrowheads="1"/>
          </p:cNvSpPr>
          <p:nvPr/>
        </p:nvSpPr>
        <p:spPr bwMode="auto">
          <a:xfrm>
            <a:off x="76200" y="660405"/>
            <a:ext cx="6145400" cy="5943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defRPr/>
            </a:pPr>
            <a:r>
              <a:rPr lang="ar-JO" sz="2800" b="1" dirty="0">
                <a:solidFill>
                  <a:srgbClr val="FFFFFF"/>
                </a:solidFill>
                <a:latin typeface="Arial" charset="0"/>
                <a:ea typeface="ＭＳ Ｐゴシック" charset="0"/>
                <a:cs typeface="Times New Roman" charset="0"/>
              </a:rPr>
              <a:t>1 حدث بعد أن تضاعف بنو البشر في تلك الأيام أنه ولد لهم بنات أنيقات و جميلات</a:t>
            </a:r>
            <a:endParaRPr lang="en-US" sz="2800" b="1" dirty="0">
              <a:solidFill>
                <a:srgbClr val="FFFFFF"/>
              </a:solidFill>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defRPr/>
            </a:pPr>
            <a:endParaRPr lang="en-US" sz="1600" b="1" dirty="0">
              <a:solidFill>
                <a:srgbClr val="FFFFFF"/>
              </a:solidFill>
              <a:latin typeface="Arial" charset="0"/>
              <a:ea typeface="ＭＳ Ｐゴシック" charset="0"/>
              <a:cs typeface="Times New Roman" charset="0"/>
            </a:endParaRPr>
          </a:p>
          <a:p>
            <a:pPr algn="r" defTabSz="914400" fontAlgn="base">
              <a:lnSpc>
                <a:spcPct val="90000"/>
              </a:lnSpc>
              <a:spcBef>
                <a:spcPct val="20000"/>
              </a:spcBef>
              <a:spcAft>
                <a:spcPct val="0"/>
              </a:spcAft>
              <a:buClr>
                <a:srgbClr val="FFFF66"/>
              </a:buClr>
              <a:buFont typeface="Wingdings" charset="0"/>
              <a:buNone/>
              <a:defRPr/>
            </a:pPr>
            <a:r>
              <a:rPr lang="ar-JO" sz="2800" b="1" dirty="0">
                <a:solidFill>
                  <a:srgbClr val="FFFFFF"/>
                </a:solidFill>
                <a:latin typeface="Arial" charset="0"/>
                <a:ea typeface="ＭＳ Ｐゴシック" charset="0"/>
                <a:cs typeface="Times New Roman" charset="0"/>
              </a:rPr>
              <a:t>2 و عندما رآهن الملائكة بنو السماء صاروا مفتونين بهن قائلين بعضهم لبعض دعونا نختار لأنفسنا زوجات من نسل البشر و ننجب أولاداً </a:t>
            </a:r>
            <a:endParaRPr lang="en-US" sz="2800" b="1" dirty="0">
              <a:solidFill>
                <a:srgbClr val="FFFFFF"/>
              </a:solidFill>
              <a:latin typeface="Verdana" charset="0"/>
              <a:ea typeface="ＭＳ Ｐゴシック" charset="0"/>
              <a:cs typeface="ＭＳ Ｐゴシック" charset="0"/>
            </a:endParaRPr>
          </a:p>
          <a:p>
            <a:pPr defTabSz="914400" fontAlgn="base">
              <a:lnSpc>
                <a:spcPct val="90000"/>
              </a:lnSpc>
              <a:spcBef>
                <a:spcPct val="20000"/>
              </a:spcBef>
              <a:spcAft>
                <a:spcPct val="0"/>
              </a:spcAft>
              <a:buClr>
                <a:srgbClr val="FFFF66"/>
              </a:buClr>
              <a:buFont typeface="Wingdings" charset="0"/>
              <a:buNone/>
              <a:defRPr/>
            </a:pPr>
            <a:endParaRPr lang="en-US" sz="1600" b="1" dirty="0">
              <a:solidFill>
                <a:srgbClr val="FFFFFF"/>
              </a:solidFill>
              <a:latin typeface="Arial" charset="0"/>
              <a:ea typeface="ＭＳ Ｐゴシック" charset="0"/>
              <a:cs typeface="Times New Roman" charset="0"/>
            </a:endParaRPr>
          </a:p>
          <a:p>
            <a:pPr algn="r" defTabSz="914400" fontAlgn="base">
              <a:lnSpc>
                <a:spcPct val="90000"/>
              </a:lnSpc>
              <a:spcBef>
                <a:spcPct val="20000"/>
              </a:spcBef>
              <a:spcAft>
                <a:spcPct val="0"/>
              </a:spcAft>
              <a:buClr>
                <a:srgbClr val="FFFF66"/>
              </a:buClr>
              <a:buFont typeface="Wingdings" charset="0"/>
              <a:buNone/>
              <a:defRPr/>
            </a:pPr>
            <a:r>
              <a:rPr lang="ar-JO" sz="2800" b="1" dirty="0">
                <a:solidFill>
                  <a:srgbClr val="FFFFFF"/>
                </a:solidFill>
                <a:latin typeface="Arial" charset="0"/>
                <a:ea typeface="ＭＳ Ｐゴシック" charset="0"/>
                <a:cs typeface="Times New Roman" charset="0"/>
              </a:rPr>
              <a:t>3 ثم قال لهم رئيسهم ساميازا أخشى أنكم لن توافقوا على أنه يجب القيام بها العمل و أنا سأصبح وحدي مسؤولاً عن هذه الخطية العظيمة</a:t>
            </a:r>
            <a:endParaRPr lang="en-US" sz="2800" b="1" dirty="0">
              <a:solidFill>
                <a:srgbClr val="FFFFFF"/>
              </a:solidFill>
              <a:latin typeface="Verdana"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6221600" y="0"/>
            <a:ext cx="2922399" cy="5346095"/>
          </a:xfrm>
          <a:prstGeom prst="rect">
            <a:avLst/>
          </a:prstGeom>
        </p:spPr>
      </p:pic>
    </p:spTree>
    <p:extLst>
      <p:ext uri="{BB962C8B-B14F-4D97-AF65-F5344CB8AC3E}">
        <p14:creationId xmlns:p14="http://schemas.microsoft.com/office/powerpoint/2010/main" val="634173669"/>
      </p:ext>
    </p:extLst>
  </p:cSld>
  <p:clrMapOvr>
    <a:overrideClrMapping bg1="dk2" tx1="lt1" bg2="dk1" tx2="lt2" accent1="accent1" accent2="accent2" accent3="accent3" accent4="accent4" accent5="accent5" accent6="accent6" hlink="hlink" folHlink="folHlink"/>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632473" y="3337158"/>
            <a:ext cx="4676094" cy="3522657"/>
          </a:xfrm>
          <a:prstGeom prst="rect">
            <a:avLst/>
          </a:prstGeom>
        </p:spPr>
      </p:pic>
      <p:sp>
        <p:nvSpPr>
          <p:cNvPr id="1043458"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Verdana" charset="0"/>
                <a:ea typeface="ＭＳ Ｐゴシック" charset="0"/>
                <a:cs typeface="ＭＳ Ｐゴシック" charset="0"/>
              </a:rPr>
              <a:t>1 أخنوخ 6</a:t>
            </a:r>
            <a:endParaRPr lang="en-US" b="1" dirty="0">
              <a:solidFill>
                <a:srgbClr val="FFFFFF"/>
              </a:solidFill>
              <a:latin typeface="Verdana" charset="0"/>
              <a:ea typeface="ＭＳ Ｐゴシック" charset="0"/>
              <a:cs typeface="ＭＳ Ｐゴシック" charset="0"/>
            </a:endParaRPr>
          </a:p>
        </p:txBody>
      </p:sp>
      <p:sp>
        <p:nvSpPr>
          <p:cNvPr id="1043461" name="Rectangle 5"/>
          <p:cNvSpPr>
            <a:spLocks noChangeArrowheads="1"/>
          </p:cNvSpPr>
          <p:nvPr/>
        </p:nvSpPr>
        <p:spPr bwMode="auto">
          <a:xfrm>
            <a:off x="36285" y="769260"/>
            <a:ext cx="9144000" cy="31012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latin typeface="Arial" charset="0"/>
                <a:ea typeface="ＭＳ Ｐゴシック" charset="0"/>
                <a:cs typeface="Times New Roman" charset="0"/>
              </a:rPr>
              <a:t>4 لكنهم ردوا عليه قائلين دعونا نقسم جميعنا و نربط كل واحد منا بلعنة حتى لا يتخلى عن هذا الإقتراح بل نقوم بهذا العمل ثم أقسموا كلهم معاً و قيدوا أنفسهم بتلك اللعنة</a:t>
            </a:r>
            <a:endParaRPr lang="en-US" sz="2800" b="1" dirty="0">
              <a:solidFill>
                <a:srgbClr val="FFFFFF"/>
              </a:solidFill>
              <a:latin typeface="Arial" charset="0"/>
              <a:ea typeface="ＭＳ Ｐゴシック" charset="0"/>
              <a:cs typeface="Times New Roman" charset="0"/>
            </a:endParaRPr>
          </a:p>
        </p:txBody>
      </p:sp>
      <p:sp>
        <p:nvSpPr>
          <p:cNvPr id="6" name="Rectangle 5"/>
          <p:cNvSpPr>
            <a:spLocks noChangeArrowheads="1"/>
          </p:cNvSpPr>
          <p:nvPr/>
        </p:nvSpPr>
        <p:spPr bwMode="auto">
          <a:xfrm>
            <a:off x="36286" y="3967240"/>
            <a:ext cx="4596188" cy="27456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latin typeface="Arial" charset="0"/>
                <a:ea typeface="ＭＳ Ｐゴシック" charset="0"/>
                <a:cs typeface="Times New Roman" charset="0"/>
              </a:rPr>
              <a:t>5 كان عددهم مئتين الذين نزلوا على أرديس و هي قمة جبل حرمون</a:t>
            </a:r>
            <a:endParaRPr lang="en-US" sz="2800" b="1" dirty="0">
              <a:solidFill>
                <a:srgbClr val="FFFFFF"/>
              </a:solidFill>
              <a:latin typeface="Arial" charset="0"/>
              <a:ea typeface="ＭＳ Ｐゴシック" charset="0"/>
              <a:cs typeface="Times New Roman" charset="0"/>
            </a:endParaRPr>
          </a:p>
        </p:txBody>
      </p:sp>
    </p:spTree>
    <p:extLst>
      <p:ext uri="{BB962C8B-B14F-4D97-AF65-F5344CB8AC3E}">
        <p14:creationId xmlns:p14="http://schemas.microsoft.com/office/powerpoint/2010/main" val="1235656774"/>
      </p:ext>
    </p:extLst>
  </p:cSld>
  <p:clrMapOvr>
    <a:overrideClrMapping bg1="dk2" tx1="lt1" bg2="dk1" tx2="lt2" accent1="accent1" accent2="accent2" accent3="accent3" accent4="accent4" accent5="accent5" accent6="accent6" hlink="hlink" folHlink="folHlink"/>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627531" y="2636772"/>
            <a:ext cx="3516469" cy="3420391"/>
          </a:xfrm>
          <a:prstGeom prst="rect">
            <a:avLst/>
          </a:prstGeom>
        </p:spPr>
      </p:pic>
      <p:sp>
        <p:nvSpPr>
          <p:cNvPr id="1045508" name="Text Box 4"/>
          <p:cNvSpPr txBox="1">
            <a:spLocks noChangeArrowheads="1"/>
          </p:cNvSpPr>
          <p:nvPr/>
        </p:nvSpPr>
        <p:spPr bwMode="auto">
          <a:xfrm>
            <a:off x="279405" y="6242210"/>
            <a:ext cx="8864595" cy="6141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pPr marL="180975" indent="-180975" algn="r" rtl="1">
              <a:buFont typeface="Arial" pitchFamily="34" charset="0"/>
              <a:buChar char="•"/>
            </a:pPr>
            <a:r>
              <a:rPr lang="ar-JO" altLang="zh-CN" dirty="0">
                <a:effectLst/>
              </a:rPr>
              <a:t>جبل آرمون أو جبل حرمون مشتق من الإسم العبري حريم أو لعنة (تشارلز،</a:t>
            </a:r>
            <a:r>
              <a:rPr lang="ar-JO" altLang="zh-CN" baseline="0" dirty="0">
                <a:effectLst/>
              </a:rPr>
              <a:t> </a:t>
            </a:r>
            <a:r>
              <a:rPr lang="ar-JO" altLang="zh-CN" sz="3200" b="0" baseline="0" dirty="0">
                <a:effectLst/>
              </a:rPr>
              <a:t>ص 63</a:t>
            </a:r>
            <a:r>
              <a:rPr lang="ar-JO" altLang="zh-CN" baseline="0" dirty="0">
                <a:effectLst/>
              </a:rPr>
              <a:t>)</a:t>
            </a:r>
            <a:endParaRPr lang="en-US" altLang="zh-CN" dirty="0">
              <a:effectLst/>
            </a:endParaRPr>
          </a:p>
        </p:txBody>
      </p:sp>
      <p:sp>
        <p:nvSpPr>
          <p:cNvPr id="1045510" name="Rectangle 6"/>
          <p:cNvSpPr>
            <a:spLocks noChangeArrowheads="1"/>
          </p:cNvSpPr>
          <p:nvPr/>
        </p:nvSpPr>
        <p:spPr bwMode="auto">
          <a:xfrm>
            <a:off x="76201" y="999065"/>
            <a:ext cx="4628848" cy="18917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latin typeface="Arial" charset="0"/>
                <a:ea typeface="ＭＳ Ｐゴシック" charset="0"/>
                <a:cs typeface="Times New Roman" charset="0"/>
              </a:rPr>
              <a:t>6 و سموا الجبل حرمون * لأنهم أقسموا و قيدوا بعضهم بعضاً بلعنة</a:t>
            </a:r>
            <a:endParaRPr lang="en-US" sz="2800" b="1" dirty="0">
              <a:solidFill>
                <a:srgbClr val="FFFFFF"/>
              </a:solidFill>
              <a:latin typeface="Arial" charset="0"/>
              <a:ea typeface="ＭＳ Ｐゴシック" charset="0"/>
              <a:cs typeface="Times New Roman" charset="0"/>
            </a:endParaRPr>
          </a:p>
        </p:txBody>
      </p:sp>
      <p:sp>
        <p:nvSpPr>
          <p:cNvPr id="8" name="Rectangle 6"/>
          <p:cNvSpPr>
            <a:spLocks noChangeArrowheads="1"/>
          </p:cNvSpPr>
          <p:nvPr/>
        </p:nvSpPr>
        <p:spPr bwMode="auto">
          <a:xfrm>
            <a:off x="0" y="2890623"/>
            <a:ext cx="7898190" cy="31943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latin typeface="Arial" charset="0"/>
                <a:ea typeface="ＭＳ Ｐゴシック" charset="0"/>
                <a:cs typeface="Times New Roman" charset="0"/>
              </a:rPr>
              <a:t>7 و هذه أسماء قادتهم : ساميازا الذي كان قائدهم، أوراكاباراميل، أكيبيل، تاميل، راموئيل، دانيل، عزكيل، ساراكينيال، آسائيل، آرميرز، باطرال، عناني، زافيبي، سامسافيل، إرتائيل، توريل، يوميائيل، آرازيال، 8 كان هؤلاء هم الأفضل من بين المئتي ملاك و البقية كانوا معهم </a:t>
            </a:r>
            <a:endParaRPr lang="en-US" sz="2800" b="1" dirty="0">
              <a:solidFill>
                <a:srgbClr val="FFFFFF"/>
              </a:solidFill>
              <a:latin typeface="Arial" charset="0"/>
              <a:ea typeface="ＭＳ Ｐゴシック" charset="0"/>
              <a:cs typeface="Times New Roman" charset="0"/>
            </a:endParaRPr>
          </a:p>
        </p:txBody>
      </p:sp>
      <p:pic>
        <p:nvPicPr>
          <p:cNvPr id="4" name="Picture 3"/>
          <p:cNvPicPr>
            <a:picLocks noChangeAspect="1"/>
          </p:cNvPicPr>
          <p:nvPr/>
        </p:nvPicPr>
        <p:blipFill>
          <a:blip r:embed="rId5"/>
          <a:stretch>
            <a:fillRect/>
          </a:stretch>
        </p:blipFill>
        <p:spPr>
          <a:xfrm>
            <a:off x="5092095" y="-121078"/>
            <a:ext cx="4085367" cy="3060081"/>
          </a:xfrm>
          <a:prstGeom prst="rect">
            <a:avLst/>
          </a:prstGeom>
        </p:spPr>
      </p:pic>
      <p:sp>
        <p:nvSpPr>
          <p:cNvPr id="1045506" name="Rectangle 2"/>
          <p:cNvSpPr>
            <a:spLocks noGrp="1" noChangeArrowheads="1"/>
          </p:cNvSpPr>
          <p:nvPr>
            <p:ph type="title"/>
          </p:nvPr>
        </p:nvSpPr>
        <p:spPr>
          <a:xfrm>
            <a:off x="193524" y="0"/>
            <a:ext cx="8264676"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algn="l" eaLnBrk="1" hangingPunct="1"/>
            <a:r>
              <a:rPr lang="ar-JO" b="1" dirty="0">
                <a:solidFill>
                  <a:srgbClr val="FFFFFF"/>
                </a:solidFill>
                <a:latin typeface="Verdana" charset="0"/>
                <a:ea typeface="ＭＳ Ｐゴシック" charset="0"/>
                <a:cs typeface="ＭＳ Ｐゴシック" charset="0"/>
              </a:rPr>
              <a:t>1 أخنوخ 6</a:t>
            </a:r>
            <a:endParaRPr lang="en-US" b="1" dirty="0">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005266424"/>
      </p:ext>
    </p:extLst>
  </p:cSld>
  <p:clrMapOvr>
    <a:overrideClrMapping bg1="dk2" tx1="lt1" bg2="dk1" tx2="lt2" accent1="accent1" accent2="accent2" accent3="accent3" accent4="accent4" accent5="accent5" accent6="accent6" hlink="hlink" folHlink="folHlink"/>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85" y="919235"/>
            <a:ext cx="9330612" cy="5938765"/>
          </a:xfrm>
          <a:prstGeom prst="rect">
            <a:avLst/>
          </a:prstGeom>
        </p:spPr>
      </p:pic>
      <p:sp>
        <p:nvSpPr>
          <p:cNvPr id="1047554" name="Rectangle 2"/>
          <p:cNvSpPr>
            <a:spLocks noGrp="1" noChangeArrowheads="1"/>
          </p:cNvSpPr>
          <p:nvPr>
            <p:ph type="title"/>
          </p:nvPr>
        </p:nvSpPr>
        <p:spPr>
          <a:xfrm>
            <a:off x="685800" y="0"/>
            <a:ext cx="7772400" cy="762000"/>
          </a:xfrm>
          <a:effectLst/>
        </p:spPr>
        <p:txBody>
          <a:bodyPr/>
          <a:lstStyle/>
          <a:p>
            <a:pPr eaLnBrk="1" hangingPunct="1">
              <a:defRPr/>
            </a:pPr>
            <a:r>
              <a:rPr lang="ar-JO" b="1" dirty="0">
                <a:solidFill>
                  <a:srgbClr val="FFFFFF"/>
                </a:solidFill>
                <a:latin typeface="Verdana" charset="0"/>
                <a:ea typeface="ＭＳ Ｐゴシック" charset="0"/>
                <a:cs typeface="ＭＳ Ｐゴシック" charset="0"/>
              </a:rPr>
              <a:t>1 أخنوخ 7</a:t>
            </a:r>
            <a:endParaRPr lang="en-US" b="1" dirty="0">
              <a:solidFill>
                <a:srgbClr val="FFFFFF"/>
              </a:solidFill>
              <a:latin typeface="Verdana" charset="0"/>
              <a:ea typeface="ＭＳ Ｐゴシック" charset="0"/>
              <a:cs typeface="ＭＳ Ｐゴシック" charset="0"/>
            </a:endParaRPr>
          </a:p>
        </p:txBody>
      </p:sp>
      <p:sp>
        <p:nvSpPr>
          <p:cNvPr id="1047556" name="Text Box 4"/>
          <p:cNvSpPr txBox="1">
            <a:spLocks noChangeArrowheads="1"/>
          </p:cNvSpPr>
          <p:nvPr/>
        </p:nvSpPr>
        <p:spPr bwMode="auto">
          <a:xfrm>
            <a:off x="267310" y="5597011"/>
            <a:ext cx="8876690" cy="12228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pPr algn="r"/>
            <a:r>
              <a:rPr lang="ar-JO" sz="2400" dirty="0"/>
              <a:t>* تختلف النصوص اليونانية اختلافًا كبيرًا عن النص الإثيوبي هنا. تضيف إحدى المخطوطات اليونانية إلى هذا القسم ، "وقد حملوا [النساء] [الحراس] ثلاثة أجناس: أولاً ، العمالقة العظماء. وقد أنجب العمالقة [يقول البعض" قتلوا "] النافليم ، وأنجب النفيلم [أو "قتل"] Elioud. وكانوا موجودين ، تتزايد قوتهم حسب عظمتهم ". انظروا الحساب في سفر اليوبيلات.</a:t>
            </a:r>
            <a:endParaRPr lang="en-US" altLang="zh-CN" sz="2400" dirty="0"/>
          </a:p>
        </p:txBody>
      </p:sp>
      <p:sp>
        <p:nvSpPr>
          <p:cNvPr id="1047557" name="Rectangle 5"/>
          <p:cNvSpPr>
            <a:spLocks noChangeArrowheads="1"/>
          </p:cNvSpPr>
          <p:nvPr/>
        </p:nvSpPr>
        <p:spPr bwMode="auto">
          <a:xfrm>
            <a:off x="76200" y="769259"/>
            <a:ext cx="6235700" cy="4022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effectLst>
                  <a:glow rad="139700">
                    <a:srgbClr val="000000"/>
                  </a:glow>
                </a:effectLst>
                <a:latin typeface="Arial" charset="0"/>
                <a:ea typeface="ＭＳ Ｐゴシック" charset="0"/>
                <a:cs typeface="Times New Roman" charset="0"/>
              </a:rPr>
              <a:t>1 ثم تزوجوا حسب ما اختار كل واحد لنفسه الذين بدأوا بملاحقتهن و اندمجوا معهن معلمين إياهن السحر و التقمص و تقسيم الجذور و الأشجار</a:t>
            </a:r>
            <a:endParaRPr lang="en-US" sz="2800" b="1" dirty="0">
              <a:solidFill>
                <a:srgbClr val="FFFFFF"/>
              </a:solidFill>
              <a:effectLst>
                <a:glow rad="1397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139700">
                  <a:srgbClr val="000000"/>
                </a:glow>
              </a:effectLst>
              <a:latin typeface="Arial" charset="0"/>
              <a:ea typeface="ＭＳ Ｐゴシック" charset="0"/>
              <a:cs typeface="Times New Roman" charset="0"/>
            </a:endParaRPr>
          </a:p>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effectLst>
                  <a:glow rad="139700">
                    <a:srgbClr val="000000"/>
                  </a:glow>
                </a:effectLst>
                <a:latin typeface="Arial" charset="0"/>
                <a:ea typeface="ＭＳ Ｐゴシック" charset="0"/>
                <a:cs typeface="Times New Roman" charset="0"/>
              </a:rPr>
              <a:t>2 ثم حبلت النساء وولدن عمالقة* طولهم ثلاثمائة ذراع (137 متراً)</a:t>
            </a:r>
            <a:endParaRPr lang="en-US" sz="2800" b="1" dirty="0">
              <a:solidFill>
                <a:srgbClr val="FFFFFF"/>
              </a:solidFill>
              <a:effectLst>
                <a:glow rad="139700">
                  <a:srgbClr val="000000"/>
                </a:glo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490852483"/>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Verdana" charset="0"/>
                <a:ea typeface="ＭＳ Ｐゴシック" charset="0"/>
                <a:cs typeface="ＭＳ Ｐゴシック" charset="0"/>
              </a:rPr>
              <a:t>1 أخنوخ 7</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76200" y="753535"/>
            <a:ext cx="4328479" cy="510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latin typeface="Arial" charset="0"/>
                <a:ea typeface="ＭＳ Ｐゴシック" charset="0"/>
                <a:cs typeface="Times New Roman" charset="0"/>
              </a:rPr>
              <a:t>3 استهلك هؤلاء العمالقة طعام كل الناس حتى كرهوا إطعامهم</a:t>
            </a:r>
            <a:endParaRPr lang="en-US" sz="2800" b="1" dirty="0">
              <a:solidFill>
                <a:srgbClr val="FFFFFF"/>
              </a:solidFill>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latin typeface="Arial" charset="0"/>
              <a:ea typeface="ＭＳ Ｐゴシック" charset="0"/>
              <a:cs typeface="Times New Roman" charset="0"/>
            </a:endParaRPr>
          </a:p>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latin typeface="Arial" charset="0"/>
                <a:ea typeface="ＭＳ Ｐゴシック" charset="0"/>
                <a:cs typeface="Times New Roman" charset="0"/>
              </a:rPr>
              <a:t>4 فتحول العمالقة ضد البشر حتى يأكلوهم</a:t>
            </a:r>
            <a:endParaRPr lang="en-US" sz="2800" b="1" dirty="0">
              <a:solidFill>
                <a:srgbClr val="FFFFFF"/>
              </a:solidFill>
              <a:latin typeface="Arial" charset="0"/>
              <a:ea typeface="ＭＳ Ｐゴシック" charset="0"/>
              <a:cs typeface="Times New Roman" charset="0"/>
            </a:endParaRPr>
          </a:p>
        </p:txBody>
      </p:sp>
      <p:pic>
        <p:nvPicPr>
          <p:cNvPr id="2" name="Picture 1"/>
          <p:cNvPicPr>
            <a:picLocks noChangeAspect="1"/>
          </p:cNvPicPr>
          <p:nvPr/>
        </p:nvPicPr>
        <p:blipFill>
          <a:blip r:embed="rId4"/>
          <a:stretch>
            <a:fillRect/>
          </a:stretch>
        </p:blipFill>
        <p:spPr>
          <a:xfrm>
            <a:off x="4610620" y="827739"/>
            <a:ext cx="4534031" cy="6030261"/>
          </a:xfrm>
          <a:prstGeom prst="rect">
            <a:avLst/>
          </a:prstGeom>
        </p:spPr>
      </p:pic>
    </p:spTree>
    <p:extLst>
      <p:ext uri="{BB962C8B-B14F-4D97-AF65-F5344CB8AC3E}">
        <p14:creationId xmlns:p14="http://schemas.microsoft.com/office/powerpoint/2010/main" val="3180534450"/>
      </p:ext>
    </p:extLst>
  </p:cSld>
  <p:clrMapOvr>
    <a:overrideClrMapping bg1="dk2" tx1="lt1" bg2="dk1" tx2="lt2" accent1="accent1" accent2="accent2" accent3="accent3" accent4="accent4" accent5="accent5" accent6="accent6" hlink="hlink" folHlink="folHlink"/>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1785331" y="0"/>
            <a:ext cx="7358669" cy="6858000"/>
          </a:xfrm>
          <a:prstGeom prst="rect">
            <a:avLst/>
          </a:prstGeom>
        </p:spPr>
      </p:pic>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Verdana" charset="0"/>
                <a:ea typeface="ＭＳ Ｐゴシック" charset="0"/>
                <a:cs typeface="ＭＳ Ｐゴシック" charset="0"/>
              </a:rPr>
              <a:t>1 أخنوخ 7</a:t>
            </a:r>
            <a:endParaRPr lang="en-US" b="1" dirty="0">
              <a:solidFill>
                <a:srgbClr val="FFFFFF"/>
              </a:solidFill>
              <a:latin typeface="Verdana" charset="0"/>
              <a:ea typeface="ＭＳ Ｐゴシック" charset="0"/>
              <a:cs typeface="ＭＳ Ｐゴシック" charset="0"/>
            </a:endParaRPr>
          </a:p>
        </p:txBody>
      </p:sp>
      <p:sp>
        <p:nvSpPr>
          <p:cNvPr id="1049604" name="Text Box 4"/>
          <p:cNvSpPr txBox="1">
            <a:spLocks noChangeArrowheads="1"/>
          </p:cNvSpPr>
          <p:nvPr/>
        </p:nvSpPr>
        <p:spPr bwMode="auto">
          <a:xfrm>
            <a:off x="457200" y="6295115"/>
            <a:ext cx="8458200" cy="6141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pPr algn="r"/>
            <a:r>
              <a:rPr lang="ar-JO" dirty="0"/>
              <a:t>* أو "لحم بعضنا بعضاً". تشارلز يشير إلى أن هذه العبارة قد تشير إلى تدمير فئة من العمالقة بفئة أخرى (تشارلز ، ص 65).</a:t>
            </a:r>
            <a:endParaRPr lang="en-US" altLang="zh-CN" dirty="0"/>
          </a:p>
        </p:txBody>
      </p:sp>
      <p:sp>
        <p:nvSpPr>
          <p:cNvPr id="1049605" name="Rectangle 5"/>
          <p:cNvSpPr>
            <a:spLocks noChangeArrowheads="1"/>
          </p:cNvSpPr>
          <p:nvPr/>
        </p:nvSpPr>
        <p:spPr bwMode="auto">
          <a:xfrm>
            <a:off x="76200" y="753535"/>
            <a:ext cx="4511531" cy="510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effectLst>
                  <a:glow rad="101600">
                    <a:srgbClr val="000000">
                      <a:alpha val="40000"/>
                    </a:srgbClr>
                  </a:glow>
                </a:effectLst>
                <a:latin typeface="Arial" charset="0"/>
                <a:ea typeface="ＭＳ Ｐゴシック" charset="0"/>
                <a:cs typeface="Times New Roman" charset="0"/>
              </a:rPr>
              <a:t>5 و بدأوا يخطئون ضد العصافير و الوحوش البرية و الزواحف و الأسماك و التهموا لحم أحدهم الآخر* و شربوا الدم</a:t>
            </a:r>
            <a:endParaRPr lang="en-US" sz="2800" b="1" dirty="0">
              <a:solidFill>
                <a:srgbClr val="FFFFFF"/>
              </a:solidFill>
              <a:effectLst>
                <a:glow rad="101600">
                  <a:srgbClr val="000000">
                    <a:alpha val="40000"/>
                  </a:srgbClr>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101600">
                  <a:srgbClr val="000000">
                    <a:alpha val="40000"/>
                  </a:srgbClr>
                </a:glow>
              </a:effectLst>
              <a:latin typeface="Arial" charset="0"/>
              <a:ea typeface="ＭＳ Ｐゴシック" charset="0"/>
              <a:cs typeface="Times New Roman" charset="0"/>
            </a:endParaRPr>
          </a:p>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effectLst>
                  <a:glow rad="101600">
                    <a:srgbClr val="000000">
                      <a:alpha val="40000"/>
                    </a:srgbClr>
                  </a:glow>
                </a:effectLst>
                <a:latin typeface="Arial" charset="0"/>
                <a:ea typeface="ＭＳ Ｐゴシック" charset="0"/>
                <a:cs typeface="Times New Roman" charset="0"/>
              </a:rPr>
              <a:t>6 و قامت الأرض باتهام الظالمين</a:t>
            </a:r>
            <a:endParaRPr lang="en-US" sz="2800" b="1" dirty="0">
              <a:solidFill>
                <a:srgbClr val="FFFFFF"/>
              </a:solidFill>
              <a:effectLst>
                <a:glow rad="101600">
                  <a:srgbClr val="000000">
                    <a:alpha val="40000"/>
                  </a:srgbClr>
                </a:glo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3836784964"/>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4" grpId="0"/>
      <p:bldP spid="104960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1600"/>
            <a:ext cx="9144000" cy="54864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0" y="4081746"/>
            <a:ext cx="9144000" cy="8147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381000">
                    <a:schemeClr val="tx1"/>
                  </a:glow>
                </a:effectLst>
              </a:rPr>
              <a:t>العنف</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3403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pic>
        <p:nvPicPr>
          <p:cNvPr id="2" name="Picture 1"/>
          <p:cNvPicPr>
            <a:picLocks noChangeAspect="1"/>
          </p:cNvPicPr>
          <p:nvPr/>
        </p:nvPicPr>
        <p:blipFill>
          <a:blip r:embed="rId4"/>
          <a:stretch>
            <a:fillRect/>
          </a:stretch>
        </p:blipFill>
        <p:spPr>
          <a:xfrm>
            <a:off x="-24438" y="1"/>
            <a:ext cx="9168439" cy="6503390"/>
          </a:xfrm>
          <a:prstGeom prst="rect">
            <a:avLst/>
          </a:prstGeom>
        </p:spPr>
      </p:pic>
      <p:sp>
        <p:nvSpPr>
          <p:cNvPr id="7" name="Rectangle 1026"/>
          <p:cNvSpPr txBox="1">
            <a:spLocks noChangeArrowheads="1"/>
          </p:cNvSpPr>
          <p:nvPr/>
        </p:nvSpPr>
        <p:spPr bwMode="auto">
          <a:xfrm>
            <a:off x="1" y="1964991"/>
            <a:ext cx="9144000" cy="8147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381000">
                    <a:schemeClr val="tx1"/>
                  </a:glow>
                </a:effectLst>
                <a:latin typeface="Times New Roman" charset="0"/>
                <a:ea typeface="ＭＳ Ｐゴシック" charset="0"/>
                <a:cs typeface="ＭＳ Ｐゴシック" charset="0"/>
              </a:rPr>
              <a:t>نوح ضد توبال قايين</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7013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52400">
                    <a:srgbClr val="000000"/>
                  </a:glow>
                </a:effectLst>
              </a:rPr>
              <a:t>Shadowed</a:t>
            </a:r>
            <a:endParaRPr lang="en-US" sz="28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523999"/>
            <a:ext cx="9144000" cy="51435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999447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35" y="0"/>
            <a:ext cx="5033394" cy="6858000"/>
          </a:xfrm>
          <a:prstGeom prst="rect">
            <a:avLst/>
          </a:prstGeom>
        </p:spPr>
      </p:pic>
      <p:sp>
        <p:nvSpPr>
          <p:cNvPr id="887810" name="Rectangle 1026"/>
          <p:cNvSpPr>
            <a:spLocks noGrp="1" noChangeArrowheads="1"/>
          </p:cNvSpPr>
          <p:nvPr>
            <p:ph type="ctrTitle"/>
          </p:nvPr>
        </p:nvSpPr>
        <p:spPr>
          <a:xfrm>
            <a:off x="5036529" y="0"/>
            <a:ext cx="4107471" cy="6858000"/>
          </a:xfrm>
          <a:effectLst>
            <a:outerShdw blurRad="63500" dist="35921" dir="2700000" algn="ctr" rotWithShape="0">
              <a:schemeClr val="tx2">
                <a:alpha val="74998"/>
              </a:schemeClr>
            </a:outerShdw>
          </a:effectLst>
        </p:spPr>
        <p:txBody>
          <a:bodyPr/>
          <a:lstStyle/>
          <a:p>
            <a:pPr>
              <a:defRPr/>
            </a:pPr>
            <a:r>
              <a:rPr lang="ar-JO" sz="5400" b="1" dirty="0">
                <a:latin typeface="Arial" charset="0"/>
                <a:ea typeface="ＭＳ Ｐゴシック" charset="0"/>
                <a:cs typeface="ＭＳ Ｐゴシック" charset="0"/>
              </a:rPr>
              <a:t>بأي حق </a:t>
            </a:r>
            <a:br>
              <a:rPr lang="ar-JO" sz="5400" b="1" dirty="0">
                <a:latin typeface="Arial" charset="0"/>
                <a:ea typeface="ＭＳ Ｐゴシック" charset="0"/>
                <a:cs typeface="ＭＳ Ｐゴシック" charset="0"/>
              </a:rPr>
            </a:br>
            <a:r>
              <a:rPr lang="ar-JO" sz="5400" b="1" dirty="0">
                <a:latin typeface="Arial" charset="0"/>
                <a:ea typeface="ＭＳ Ｐゴシック" charset="0"/>
                <a:cs typeface="ＭＳ Ｐゴシック" charset="0"/>
              </a:rPr>
              <a:t>يدين الله ؟</a:t>
            </a:r>
            <a:endParaRPr lang="en-US" sz="5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9808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47800"/>
            <a:ext cx="9120051" cy="5410200"/>
          </a:xfrm>
          <a:prstGeom prst="rect">
            <a:avLst/>
          </a:prstGeom>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ar-JO" sz="4000" b="1" kern="1200" dirty="0">
                <a:effectLst>
                  <a:glow rad="152400">
                    <a:schemeClr val="tx1"/>
                  </a:glow>
                </a:effectLst>
              </a:rPr>
              <a:t>المنتج الملحد دارين آرونوفسكي</a:t>
            </a:r>
            <a:endParaRPr lang="en-US" sz="4000" b="1" kern="1200" dirty="0">
              <a:effectLst>
                <a:glow rad="152400">
                  <a:schemeClr val="tx1"/>
                </a:glow>
              </a:effectLst>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6" name="Rectangle 1026"/>
          <p:cNvSpPr txBox="1">
            <a:spLocks noChangeArrowheads="1"/>
          </p:cNvSpPr>
          <p:nvPr/>
        </p:nvSpPr>
        <p:spPr bwMode="auto">
          <a:xfrm>
            <a:off x="5330170" y="2350636"/>
            <a:ext cx="3789879" cy="21949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52400">
                    <a:srgbClr val="000000"/>
                  </a:glow>
                </a:effectLst>
              </a:rPr>
              <a:t>الفيلم الكتابي الأقل من أي وقت مضى</a:t>
            </a:r>
            <a:endParaRPr lang="en-US" sz="4000" b="1" dirty="0">
              <a:solidFill>
                <a:srgbClr val="FFFFFF"/>
              </a:solidFill>
              <a:effectLst>
                <a:glow rad="152400">
                  <a:srgbClr val="000000"/>
                </a:glow>
              </a:effectLst>
            </a:endParaRPr>
          </a:p>
        </p:txBody>
      </p:sp>
    </p:spTree>
    <p:extLst>
      <p:ext uri="{BB962C8B-B14F-4D97-AF65-F5344CB8AC3E}">
        <p14:creationId xmlns:p14="http://schemas.microsoft.com/office/powerpoint/2010/main" val="898197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62523"/>
            <a:ext cx="9120711" cy="4695477"/>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4173537" y="1879423"/>
            <a:ext cx="4970463" cy="21808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381000">
                    <a:schemeClr val="tx1"/>
                  </a:glow>
                </a:effectLst>
              </a:rPr>
              <a:t>كان نوح أول</a:t>
            </a:r>
          </a:p>
          <a:p>
            <a:pPr>
              <a:defRPr/>
            </a:pPr>
            <a:r>
              <a:rPr lang="ar-JO" sz="4000" b="1" dirty="0">
                <a:solidFill>
                  <a:srgbClr val="FFFFFF"/>
                </a:solidFill>
                <a:effectLst>
                  <a:glow rad="381000">
                    <a:schemeClr val="tx1"/>
                  </a:glow>
                </a:effectLst>
              </a:rPr>
              <a:t>عالم بيئي</a:t>
            </a:r>
            <a:br>
              <a:rPr lang="en-US" sz="4000" b="1" dirty="0">
                <a:solidFill>
                  <a:srgbClr val="FFFFFF"/>
                </a:solidFill>
                <a:effectLst>
                  <a:glow rad="381000">
                    <a:schemeClr val="tx1"/>
                  </a:glow>
                </a:effectLst>
              </a:rPr>
            </a:br>
            <a:r>
              <a:rPr lang="ar-JO" sz="4000" b="1" dirty="0">
                <a:solidFill>
                  <a:srgbClr val="FFFFFF"/>
                </a:solidFill>
                <a:effectLst>
                  <a:glow rad="381000">
                    <a:schemeClr val="tx1"/>
                  </a:glow>
                </a:effectLst>
              </a:rPr>
              <a:t>بحسب آرونوفسكي</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9495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5357" y="1478970"/>
            <a:ext cx="77089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055707" y="2492374"/>
            <a:ext cx="3915256" cy="417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52400">
                    <a:srgbClr val="000000"/>
                  </a:glow>
                </a:effectLst>
              </a:rPr>
              <a:t>هل يجب </a:t>
            </a:r>
          </a:p>
          <a:p>
            <a:pPr>
              <a:defRPr/>
            </a:pPr>
            <a:r>
              <a:rPr lang="ar-JO" b="1" dirty="0">
                <a:solidFill>
                  <a:srgbClr val="FFFFFF"/>
                </a:solidFill>
                <a:effectLst>
                  <a:glow rad="152400">
                    <a:srgbClr val="000000"/>
                  </a:glow>
                </a:effectLst>
              </a:rPr>
              <a:t>على المسيحيين مشاهدته ؟</a:t>
            </a:r>
            <a:endParaRPr lang="en-US"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699784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86185"/>
            <a:ext cx="6099339" cy="4970516"/>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sz="3600" b="1" dirty="0">
                <a:solidFill>
                  <a:srgbClr val="FFFFFF"/>
                </a:solidFill>
                <a:latin typeface="Arial"/>
                <a:ea typeface="ＭＳ Ｐゴシック" charset="0"/>
                <a:cs typeface="Arial"/>
              </a:rPr>
              <a:t>مدح نوح</a:t>
            </a:r>
            <a:endParaRPr lang="en-US" sz="3600" b="1" dirty="0">
              <a:solidFill>
                <a:srgbClr val="FFFFFF"/>
              </a:solidFill>
              <a:latin typeface="Arial"/>
              <a:ea typeface="ＭＳ Ｐゴシック" charset="0"/>
              <a:cs typeface="Arial"/>
            </a:endParaRPr>
          </a:p>
        </p:txBody>
      </p:sp>
      <p:sp>
        <p:nvSpPr>
          <p:cNvPr id="1049605" name="Rectangle 5"/>
          <p:cNvSpPr>
            <a:spLocks noChangeArrowheads="1"/>
          </p:cNvSpPr>
          <p:nvPr/>
        </p:nvSpPr>
        <p:spPr bwMode="auto">
          <a:xfrm>
            <a:off x="2954478" y="885333"/>
            <a:ext cx="6189522" cy="59726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effectLst>
                  <a:glow rad="254000">
                    <a:srgbClr val="000000"/>
                  </a:glow>
                </a:effectLst>
                <a:latin typeface="Arial" charset="0"/>
                <a:ea typeface="ＭＳ Ｐゴシック" charset="0"/>
                <a:cs typeface="Times New Roman" charset="0"/>
              </a:rPr>
              <a:t>يقول فريق تطبيق الكتاب المقدس أنه خلال الثلاثة أيام نهاية أسبوع عرض فيلم نوح فإن </a:t>
            </a:r>
            <a:r>
              <a:rPr lang="ar-JO" sz="2800" b="1" dirty="0">
                <a:solidFill>
                  <a:srgbClr val="FFFF00"/>
                </a:solidFill>
                <a:effectLst>
                  <a:glow rad="254000">
                    <a:srgbClr val="000000"/>
                  </a:glow>
                </a:effectLst>
                <a:latin typeface="Arial" charset="0"/>
                <a:ea typeface="ＭＳ Ｐゴシック" charset="0"/>
                <a:cs typeface="Times New Roman" charset="0"/>
              </a:rPr>
              <a:t>قصة نوح الكتابية قرأت أو سمعت حوالي 389794 مرة </a:t>
            </a:r>
            <a:r>
              <a:rPr lang="ar-JO" sz="2800" b="1" dirty="0">
                <a:solidFill>
                  <a:srgbClr val="FFFFFF"/>
                </a:solidFill>
                <a:effectLst>
                  <a:glow rad="254000">
                    <a:srgbClr val="000000"/>
                  </a:glow>
                </a:effectLst>
                <a:latin typeface="Arial" charset="0"/>
                <a:ea typeface="ＭＳ Ｐゴシック" charset="0"/>
                <a:cs typeface="Times New Roman" charset="0"/>
              </a:rPr>
              <a:t>أو حوالي 129931 مرة يومياً</a:t>
            </a:r>
            <a:endParaRPr lang="en-US" sz="2800" b="1" dirty="0">
              <a:solidFill>
                <a:srgbClr val="FFFFFF"/>
              </a:solidFill>
              <a:effectLst>
                <a:glow rad="254000">
                  <a:srgbClr val="000000"/>
                </a:glow>
              </a:effectLst>
              <a:latin typeface="Arial" charset="0"/>
              <a:ea typeface="ＭＳ Ｐゴシック" charset="0"/>
              <a:cs typeface="Times New Roman" charset="0"/>
            </a:endParaRP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charset="0"/>
              <a:ea typeface="ＭＳ Ｐゴシック" charset="0"/>
              <a:cs typeface="Times New Roman" charset="0"/>
            </a:endParaRPr>
          </a:p>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effectLst>
                  <a:glow rad="254000">
                    <a:srgbClr val="000000"/>
                  </a:glow>
                </a:effectLst>
                <a:latin typeface="Arial" charset="0"/>
                <a:ea typeface="ＭＳ Ｐゴシック" charset="0"/>
                <a:cs typeface="Times New Roman" charset="0"/>
              </a:rPr>
              <a:t>كان هذا أعلى عدد من الناس يتفحص النص الذي اختبروه بحسب أخبار الكاريزما</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
        <p:nvSpPr>
          <p:cNvPr id="7" name="Text Box 4"/>
          <p:cNvSpPr txBox="1">
            <a:spLocks noChangeArrowheads="1"/>
          </p:cNvSpPr>
          <p:nvPr/>
        </p:nvSpPr>
        <p:spPr bwMode="auto">
          <a:xfrm>
            <a:off x="227627" y="6470092"/>
            <a:ext cx="8687773"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14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altLang="zh-CN" dirty="0"/>
              <a:t>Bill Hitchcock at http://</a:t>
            </a:r>
            <a:r>
              <a:rPr lang="en-US" altLang="zh-CN" dirty="0" err="1"/>
              <a:t>www.refiningtruth.com</a:t>
            </a:r>
            <a:r>
              <a:rPr lang="en-US" altLang="zh-CN" dirty="0"/>
              <a:t>/noah-genesis-6-facts/</a:t>
            </a:r>
          </a:p>
        </p:txBody>
      </p:sp>
    </p:spTree>
    <p:extLst>
      <p:ext uri="{BB962C8B-B14F-4D97-AF65-F5344CB8AC3E}">
        <p14:creationId xmlns:p14="http://schemas.microsoft.com/office/powerpoint/2010/main" val="1402176827"/>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86185"/>
            <a:ext cx="6099339" cy="4970516"/>
          </a:xfrm>
          <a:prstGeom prst="rect">
            <a:avLst/>
          </a:prstGeom>
        </p:spPr>
      </p:pic>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a:ea typeface="ＭＳ Ｐゴシック" charset="0"/>
                <a:cs typeface="Arial"/>
              </a:rPr>
              <a:t>مدح نوح</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t>يقال إن </a:t>
            </a:r>
            <a:r>
              <a:rPr lang="ar-JO" sz="2800" b="1" dirty="0">
                <a:solidFill>
                  <a:srgbClr val="FFFF00"/>
                </a:solidFill>
              </a:rPr>
              <a:t>جمعية الكتاب المقدس الأمريكية </a:t>
            </a:r>
            <a:r>
              <a:rPr lang="ar-JO" sz="2800" b="1" dirty="0"/>
              <a:t>اكتشفت أن 87 بالمائة من المشاركين في استطلاع رأي حول هذا الموضوع قالوا إنهم كانوا يقرؤون قصة نوح في سفر التكوين بسبب الفيلم</a:t>
            </a: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charset="0"/>
              <a:ea typeface="ＭＳ Ｐゴシック" charset="0"/>
              <a:cs typeface="Times New Roman" charset="0"/>
            </a:endParaRPr>
          </a:p>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effectLst>
                  <a:glow rad="254000">
                    <a:srgbClr val="000000"/>
                  </a:glow>
                </a:effectLst>
                <a:latin typeface="Arial" charset="0"/>
                <a:ea typeface="ＭＳ Ｐゴシック" charset="0"/>
                <a:cs typeface="Times New Roman" charset="0"/>
              </a:rPr>
              <a:t>في الأيام التي تلت فإن قصة نوح غزت المدرجات و فتح الناس قصة نوح في </a:t>
            </a:r>
            <a:r>
              <a:rPr lang="ar-JO" sz="2800" b="1" dirty="0">
                <a:solidFill>
                  <a:srgbClr val="FFFF00"/>
                </a:solidFill>
                <a:effectLst>
                  <a:glow rad="254000">
                    <a:srgbClr val="000000"/>
                  </a:glow>
                </a:effectLst>
                <a:latin typeface="Arial" charset="0"/>
                <a:ea typeface="ＭＳ Ｐゴシック" charset="0"/>
                <a:cs typeface="Times New Roman" charset="0"/>
              </a:rPr>
              <a:t>تكوين 6 بنسبة ازدادت 300%</a:t>
            </a:r>
            <a:r>
              <a:rPr lang="ar-JO" sz="2800" b="1" dirty="0">
                <a:solidFill>
                  <a:srgbClr val="FFFFFF"/>
                </a:solidFill>
                <a:effectLst>
                  <a:glow rad="254000">
                    <a:srgbClr val="000000"/>
                  </a:glow>
                </a:effectLst>
                <a:latin typeface="Arial" charset="0"/>
                <a:ea typeface="ＭＳ Ｐゴシック" charset="0"/>
                <a:cs typeface="Times New Roman" charset="0"/>
              </a:rPr>
              <a:t> في الولايات المتحدة و 245% عالمياً بحسب تقرير موقع الكتاب المقدس على تويتر يوم الثلاثاء</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sz="1200" dirty="0"/>
              <a:t> H/T Breaking Christian News; cited by </a:t>
            </a:r>
            <a:r>
              <a:rPr lang="en-US" altLang="zh-CN" sz="1200" dirty="0"/>
              <a:t>Bill Hitchcock at http://</a:t>
            </a:r>
            <a:r>
              <a:rPr lang="en-US" altLang="zh-CN" sz="1200" dirty="0" err="1"/>
              <a:t>www.refiningtruth.com</a:t>
            </a:r>
            <a:r>
              <a:rPr lang="en-US" altLang="zh-CN" sz="1200" dirty="0"/>
              <a:t>/noah-genesis-6-facts/</a:t>
            </a:r>
          </a:p>
        </p:txBody>
      </p:sp>
    </p:spTree>
    <p:extLst>
      <p:ext uri="{BB962C8B-B14F-4D97-AF65-F5344CB8AC3E}">
        <p14:creationId xmlns:p14="http://schemas.microsoft.com/office/powerpoint/2010/main" val="3971272189"/>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a:ea typeface="ＭＳ Ｐゴシック" charset="0"/>
                <a:cs typeface="Arial"/>
              </a:rPr>
              <a:t>مدح نوح</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en-US" sz="3200" b="1" dirty="0">
                <a:solidFill>
                  <a:srgbClr val="FFFFFF"/>
                </a:solidFill>
                <a:effectLst>
                  <a:glow rad="254000">
                    <a:srgbClr val="000000"/>
                  </a:glow>
                </a:effectLst>
                <a:latin typeface="Arial" charset="0"/>
                <a:ea typeface="ＭＳ Ｐゴシック" charset="0"/>
                <a:cs typeface="Times New Roman" charset="0"/>
              </a:rPr>
              <a:t>. </a:t>
            </a:r>
          </a:p>
          <a:p>
            <a:pPr algn="r" defTabSz="914400" fontAlgn="base">
              <a:lnSpc>
                <a:spcPct val="90000"/>
              </a:lnSpc>
              <a:spcBef>
                <a:spcPct val="20000"/>
              </a:spcBef>
              <a:spcAft>
                <a:spcPct val="0"/>
              </a:spcAft>
              <a:buClr>
                <a:srgbClr val="FFFF66"/>
              </a:buClr>
              <a:buFont typeface="Wingdings" charset="0"/>
              <a:buNone/>
            </a:pPr>
            <a:r>
              <a:rPr lang="ar-JO" sz="3200" b="1" dirty="0">
                <a:solidFill>
                  <a:srgbClr val="FFFF00"/>
                </a:solidFill>
              </a:rPr>
              <a:t>بالتركيز على العائلة </a:t>
            </a:r>
            <a:r>
              <a:rPr lang="ar-JO" sz="3200" b="1" dirty="0"/>
              <a:t>صرح الرئيس جيم دالي أن: نوح هو تفسير إبداعي للرواية الكتابية تسمح لنا </a:t>
            </a:r>
            <a:r>
              <a:rPr lang="ar-JO" sz="3200" b="1" dirty="0">
                <a:solidFill>
                  <a:srgbClr val="FFFF00"/>
                </a:solidFill>
              </a:rPr>
              <a:t>بتخيل الصراعات العميقة التي ربما واجهها نوح </a:t>
            </a:r>
            <a:r>
              <a:rPr lang="ar-JO" sz="3200" b="1" dirty="0"/>
              <a:t>أثناء استجابته لدعوة الله في حياته. هذه الرؤية السينمائية لقصة نوح </a:t>
            </a:r>
            <a:r>
              <a:rPr lang="ar-JO" sz="3200" b="1" dirty="0">
                <a:solidFill>
                  <a:srgbClr val="FFFF00"/>
                </a:solidFill>
              </a:rPr>
              <a:t>تمنح المسيحيين فرصة عظيمة لإشراك ثقافتنا مع نوح التوراتي </a:t>
            </a:r>
            <a:r>
              <a:rPr lang="ar-JO" sz="3200" b="1" dirty="0"/>
              <a:t>، ولإجراء محادثات مع الأصدقاء والعائلة حول الأمور ذات الأهمية الأبدية.</a:t>
            </a:r>
            <a:endParaRPr lang="en-US" sz="3200" b="1" dirty="0">
              <a:solidFill>
                <a:srgbClr val="FFFFFF"/>
              </a:solidFill>
              <a:effectLst>
                <a:glow rad="254000">
                  <a:srgbClr val="000000"/>
                </a:glow>
              </a:effectLst>
              <a:latin typeface="Arial" charset="0"/>
              <a:ea typeface="ＭＳ Ｐゴシック"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sz="1200" dirty="0"/>
              <a:t>https://</a:t>
            </a:r>
            <a:r>
              <a:rPr lang="en-US" sz="1200" dirty="0" err="1"/>
              <a:t>en.wikipedia.org</a:t>
            </a:r>
            <a:r>
              <a:rPr lang="en-US" sz="1200" dirty="0"/>
              <a:t>/wiki/Noah_%282014_film%29#Test_screenings</a:t>
            </a:r>
            <a:endParaRPr lang="en-US" altLang="zh-CN" sz="1200" dirty="0"/>
          </a:p>
        </p:txBody>
      </p:sp>
      <p:pic>
        <p:nvPicPr>
          <p:cNvPr id="3" name="Picture 2"/>
          <p:cNvPicPr>
            <a:picLocks noChangeAspect="1"/>
          </p:cNvPicPr>
          <p:nvPr/>
        </p:nvPicPr>
        <p:blipFill>
          <a:blip r:embed="rId4"/>
          <a:stretch>
            <a:fillRect/>
          </a:stretch>
        </p:blipFill>
        <p:spPr>
          <a:xfrm>
            <a:off x="0" y="1117599"/>
            <a:ext cx="2954478" cy="4439789"/>
          </a:xfrm>
          <a:prstGeom prst="rect">
            <a:avLst/>
          </a:prstGeom>
        </p:spPr>
      </p:pic>
    </p:spTree>
    <p:extLst>
      <p:ext uri="{BB962C8B-B14F-4D97-AF65-F5344CB8AC3E}">
        <p14:creationId xmlns:p14="http://schemas.microsoft.com/office/powerpoint/2010/main" val="3214748939"/>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a:ea typeface="ＭＳ Ｐゴシック" charset="0"/>
                <a:cs typeface="Arial"/>
              </a:rPr>
              <a:t>مدح نوح</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3200" b="1" dirty="0"/>
              <a:t>صرحت مؤسسة بيولوجوس أنهم رأوا أهمية القصص كتفسيرات - كان الجزء المفضل لدي من الفيلم بأكمله عندما أعاد نوح سرد قصصد الخلق بحسب سفر التكوين لأبنائه ، ورأينا </a:t>
            </a:r>
            <a:r>
              <a:rPr lang="ar-JO" sz="3200" b="1" dirty="0">
                <a:solidFill>
                  <a:srgbClr val="FFFF00"/>
                </a:solidFill>
              </a:rPr>
              <a:t>الخلق التطوري للعالم حتى آدم وحواء الغامضين الأرقام</a:t>
            </a:r>
            <a:r>
              <a:rPr lang="ar-JO" sz="3200" b="1" dirty="0"/>
              <a:t>.</a:t>
            </a:r>
            <a:endParaRPr lang="en-US" sz="3200" b="1" dirty="0">
              <a:solidFill>
                <a:srgbClr val="FFFFFF"/>
              </a:solidFill>
              <a:effectLst>
                <a:glow rad="254000">
                  <a:srgbClr val="000000"/>
                </a:glow>
              </a:effectLst>
              <a:latin typeface="Arial" charset="0"/>
              <a:ea typeface="ＭＳ Ｐゴシック"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sz="1200" dirty="0"/>
              <a:t>https://</a:t>
            </a:r>
            <a:r>
              <a:rPr lang="en-US" sz="1200" dirty="0" err="1"/>
              <a:t>en.wikipedia.org</a:t>
            </a:r>
            <a:r>
              <a:rPr lang="en-US" sz="1200" dirty="0"/>
              <a:t>/wiki/Noah_%282014_film%29#Test_screenings</a:t>
            </a:r>
            <a:endParaRPr lang="en-US" altLang="zh-CN" sz="1200" dirty="0"/>
          </a:p>
        </p:txBody>
      </p:sp>
      <p:pic>
        <p:nvPicPr>
          <p:cNvPr id="3" name="Picture 2"/>
          <p:cNvPicPr>
            <a:picLocks noChangeAspect="1"/>
          </p:cNvPicPr>
          <p:nvPr/>
        </p:nvPicPr>
        <p:blipFill>
          <a:blip r:embed="rId4"/>
          <a:stretch>
            <a:fillRect/>
          </a:stretch>
        </p:blipFill>
        <p:spPr>
          <a:xfrm>
            <a:off x="215900" y="885332"/>
            <a:ext cx="2540000" cy="3429000"/>
          </a:xfrm>
          <a:prstGeom prst="rect">
            <a:avLst/>
          </a:prstGeom>
        </p:spPr>
      </p:pic>
    </p:spTree>
    <p:extLst>
      <p:ext uri="{BB962C8B-B14F-4D97-AF65-F5344CB8AC3E}">
        <p14:creationId xmlns:p14="http://schemas.microsoft.com/office/powerpoint/2010/main" val="3140499281"/>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a:ea typeface="ＭＳ Ｐゴシック" charset="0"/>
                <a:cs typeface="Arial"/>
              </a:rPr>
              <a:t>انتقاد نوح</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61006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t>كين هام (إجابات في سفر التكوين) : </a:t>
            </a:r>
          </a:p>
          <a:p>
            <a:pPr algn="r" defTabSz="914400" fontAlgn="base">
              <a:lnSpc>
                <a:spcPct val="90000"/>
              </a:lnSpc>
              <a:spcBef>
                <a:spcPct val="20000"/>
              </a:spcBef>
              <a:spcAft>
                <a:spcPct val="0"/>
              </a:spcAft>
              <a:buClr>
                <a:srgbClr val="FFFF66"/>
              </a:buClr>
              <a:buFont typeface="Wingdings" charset="0"/>
              <a:buNone/>
            </a:pPr>
            <a:r>
              <a:rPr lang="ar-JO" sz="2800" b="1" dirty="0"/>
              <a:t>باستثناء بعض الأسماء بالكاد يمكن التعرف على أي بقايا من رواية الكتاب المقدس للطوفان في تكوين 6-9 في الفيلم. نعم ، هناك فلك في الفيلم يتناسب مع أبعاد الكتاب المقدس الهائلة ، لكنه لا يبدو مناسباً للإبحار. كان هناك العديد من الحيوانات التي جاءت إلى نوح وصعدت على متن الفلك ، ولكن كان هناك عدد كبير جدًا من الكائنات محشور في الداخل ، وبالتأكيد أكثر بكثير مما هو مطلوب</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pic>
        <p:nvPicPr>
          <p:cNvPr id="2" name="Picture 1"/>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3615127875"/>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a:ea typeface="ＭＳ Ｐゴシック" charset="0"/>
                <a:cs typeface="Arial"/>
              </a:rPr>
              <a:t>انتقاد نوح</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5843810"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t>كين هام (إجابات في سفر التكوين) : </a:t>
            </a:r>
          </a:p>
          <a:p>
            <a:pPr algn="r" defTabSz="914400" fontAlgn="base">
              <a:lnSpc>
                <a:spcPct val="90000"/>
              </a:lnSpc>
              <a:spcBef>
                <a:spcPct val="20000"/>
              </a:spcBef>
              <a:spcAft>
                <a:spcPct val="0"/>
              </a:spcAft>
              <a:buClr>
                <a:srgbClr val="FFFF66"/>
              </a:buClr>
              <a:buFont typeface="Wingdings" charset="0"/>
              <a:buNone/>
            </a:pPr>
            <a:r>
              <a:rPr lang="ar-JO" sz="2800" b="1" dirty="0"/>
              <a:t>أيضًا بينما تم تصوير الشر الشديد للإنسان ، كانت الخطيئة الحقيقية التي تم عرضها في الفيلم هي تدمير الناس للأرض. ضاع في الرسالة البيئية المتطرفة للفيلم أن الخطايا الفعلية لشعب ما قبل الطوفان كانت تمردًا ضد الله ووحشية الإنسان نحو الإنسان.</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pic>
        <p:nvPicPr>
          <p:cNvPr id="6" name="Picture 5"/>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982960281"/>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a:ea typeface="ＭＳ Ｐゴシック" charset="0"/>
                <a:cs typeface="Arial"/>
              </a:rPr>
              <a:t>انتقاد نوح</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5843810"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pPr>
            <a:r>
              <a:rPr lang="ar-JO" sz="2800" b="1" dirty="0"/>
              <a:t>كين هام (إجابات في سفر التكوين) : </a:t>
            </a:r>
          </a:p>
          <a:p>
            <a:pPr algn="r" defTabSz="914400" fontAlgn="base">
              <a:lnSpc>
                <a:spcPct val="90000"/>
              </a:lnSpc>
              <a:spcBef>
                <a:spcPct val="20000"/>
              </a:spcBef>
              <a:spcAft>
                <a:spcPct val="0"/>
              </a:spcAft>
              <a:buClr>
                <a:srgbClr val="FFFF66"/>
              </a:buClr>
            </a:pPr>
            <a:r>
              <a:rPr lang="ar-JO" sz="2800" b="1" dirty="0"/>
              <a:t>في النهاية بالكاد يوجد تلميح من الإخلاص الكتابي في هذا الفيلم. إنه فيلم وثني غير كتابي منذ بدايته. يفتتح في البدء لم يكن هناك شيء . يفتتح الكتاب المقدس الله في البدء. يساعد هذا الاختلاف في تلخيص المشكلة التي أواجهها مع الفيلم. يدور الكتاب المقدس حول الإله الحقيقي للخليقة والفيلم لا يقدم الإله الحقيقي للكتاب المقدس.</a:t>
            </a:r>
            <a:endParaRPr lang="en-US" sz="2800" b="1" dirty="0">
              <a:solidFill>
                <a:srgbClr val="FFFFFF"/>
              </a:solidFill>
              <a:effectLst>
                <a:glow rad="254000">
                  <a:srgbClr val="000000"/>
                </a:glow>
              </a:effectLst>
              <a:latin typeface="Arial" charset="0"/>
              <a:ea typeface="ＭＳ Ｐゴシック" charset="0"/>
              <a:cs typeface="Times New Roman" charset="0"/>
            </a:endParaRPr>
          </a:p>
          <a:p>
            <a:pPr algn="r" defTabSz="914400" fontAlgn="base">
              <a:lnSpc>
                <a:spcPct val="90000"/>
              </a:lnSpc>
              <a:spcBef>
                <a:spcPct val="20000"/>
              </a:spcBef>
              <a:spcAft>
                <a:spcPct val="0"/>
              </a:spcAft>
              <a:buClr>
                <a:srgbClr val="FFFF66"/>
              </a:buClr>
            </a:pP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pic>
        <p:nvPicPr>
          <p:cNvPr id="6" name="Picture 5"/>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4141867392"/>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52400">
                    <a:srgbClr val="000000"/>
                  </a:glow>
                </a:effectLst>
              </a:rPr>
              <a:t>Shadowed</a:t>
            </a:r>
            <a:endParaRPr lang="en-US" sz="28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78788" y="0"/>
            <a:ext cx="10022788" cy="3709963"/>
          </a:xfrm>
          <a:prstGeom prst="rect">
            <a:avLst/>
          </a:prstGeom>
        </p:spPr>
      </p:pic>
      <p:pic>
        <p:nvPicPr>
          <p:cNvPr id="5" name="Picture 4"/>
          <p:cNvPicPr>
            <a:picLocks noChangeAspect="1"/>
          </p:cNvPicPr>
          <p:nvPr/>
        </p:nvPicPr>
        <p:blipFill>
          <a:blip r:embed="rId4"/>
          <a:stretch>
            <a:fillRect/>
          </a:stretch>
        </p:blipFill>
        <p:spPr>
          <a:xfrm>
            <a:off x="5775688" y="2298700"/>
            <a:ext cx="3266711" cy="4457700"/>
          </a:xfrm>
          <a:prstGeom prst="rect">
            <a:avLst/>
          </a:prstGeom>
        </p:spPr>
      </p:pic>
    </p:spTree>
    <p:extLst>
      <p:ext uri="{BB962C8B-B14F-4D97-AF65-F5344CB8AC3E}">
        <p14:creationId xmlns:p14="http://schemas.microsoft.com/office/powerpoint/2010/main" val="3825784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ah Ray Comf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4944"/>
            <a:ext cx="9144000" cy="5636712"/>
          </a:xfrm>
          <a:prstGeom prst="rect">
            <a:avLst/>
          </a:prstGeom>
        </p:spPr>
      </p:pic>
      <p:sp>
        <p:nvSpPr>
          <p:cNvPr id="887810" name="Rectangle 1026"/>
          <p:cNvSpPr>
            <a:spLocks noGrp="1" noChangeArrowheads="1"/>
          </p:cNvSpPr>
          <p:nvPr>
            <p:ph type="ctrTitle"/>
          </p:nvPr>
        </p:nvSpPr>
        <p:spPr>
          <a:xfrm>
            <a:off x="0" y="1"/>
            <a:ext cx="9144000" cy="813843"/>
          </a:xfrm>
          <a:effectLst>
            <a:outerShdw blurRad="63500" dist="35921" dir="2700000" algn="ctr" rotWithShape="0">
              <a:schemeClr val="tx2">
                <a:alpha val="74998"/>
              </a:schemeClr>
            </a:outerShdw>
          </a:effectLst>
        </p:spPr>
        <p:txBody>
          <a:bodyPr/>
          <a:lstStyle/>
          <a:p>
            <a:pPr>
              <a:defRPr/>
            </a:pPr>
            <a:r>
              <a:rPr lang="ar-JO" b="1" dirty="0">
                <a:latin typeface="Arial" charset="0"/>
                <a:ea typeface="ＭＳ Ｐゴシック" charset="0"/>
                <a:cs typeface="ＭＳ Ｐゴシック" charset="0"/>
              </a:rPr>
              <a:t>أغنية نوح لراي كمفورت</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2188" y="6133560"/>
            <a:ext cx="8970963" cy="6730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00"/>
                </a:solidFill>
                <a:hlinkClick r:id="rId4"/>
              </a:rPr>
              <a:t>http://</a:t>
            </a:r>
            <a:r>
              <a:rPr lang="en-US" sz="4000" b="1" dirty="0" err="1">
                <a:solidFill>
                  <a:srgbClr val="FFFF00"/>
                </a:solidFill>
                <a:hlinkClick r:id="rId4"/>
              </a:rPr>
              <a:t>www.noahthemovie.com</a:t>
            </a:r>
            <a:r>
              <a:rPr lang="en-US" sz="4000" b="1" dirty="0">
                <a:solidFill>
                  <a:srgbClr val="FFFF00"/>
                </a:solidFill>
                <a:hlinkClick r:id="rId4"/>
              </a:rPr>
              <a:t>/</a:t>
            </a:r>
            <a:endParaRPr lang="en-US" sz="4000" b="1" dirty="0">
              <a:solidFill>
                <a:srgbClr val="FFFF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552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13818" cy="6813818"/>
          </a:xfrm>
          <a:prstGeom prst="rect">
            <a:avLst/>
          </a:prstGeom>
        </p:spPr>
      </p:pic>
      <p:sp>
        <p:nvSpPr>
          <p:cNvPr id="887810" name="Rectangle 1026"/>
          <p:cNvSpPr>
            <a:spLocks noGrp="1" noChangeArrowheads="1"/>
          </p:cNvSpPr>
          <p:nvPr>
            <p:ph type="ctrTitle"/>
          </p:nvPr>
        </p:nvSpPr>
        <p:spPr>
          <a:xfrm>
            <a:off x="3501525" y="189923"/>
            <a:ext cx="5626163" cy="4305482"/>
          </a:xfrm>
          <a:effectLst>
            <a:outerShdw blurRad="63500" dist="35921" dir="2700000" algn="ctr" rotWithShape="0">
              <a:schemeClr val="tx2">
                <a:alpha val="74998"/>
              </a:schemeClr>
            </a:outerShdw>
          </a:effectLst>
        </p:spPr>
        <p:txBody>
          <a:bodyPr/>
          <a:lstStyle/>
          <a:p>
            <a:pPr>
              <a:defRPr/>
            </a:pPr>
            <a:r>
              <a:rPr lang="ar-JO" sz="5400" b="1" dirty="0">
                <a:latin typeface="Arial" charset="0"/>
                <a:ea typeface="ＭＳ Ｐゴシック" charset="0"/>
                <a:cs typeface="ＭＳ Ｐゴシック" charset="0"/>
              </a:rPr>
              <a:t>هل يمتلك الله الحق </a:t>
            </a:r>
            <a:br>
              <a:rPr lang="ar-JO" sz="5400" b="1" dirty="0">
                <a:latin typeface="Arial" charset="0"/>
                <a:ea typeface="ＭＳ Ｐゴシック" charset="0"/>
                <a:cs typeface="ＭＳ Ｐゴシック" charset="0"/>
              </a:rPr>
            </a:br>
            <a:r>
              <a:rPr lang="ar-JO" sz="5400" b="1" dirty="0">
                <a:latin typeface="Arial" charset="0"/>
                <a:ea typeface="ＭＳ Ｐゴシック" charset="0"/>
                <a:cs typeface="ＭＳ Ｐゴシック" charset="0"/>
              </a:rPr>
              <a:t>في إدانة العالم ؟</a:t>
            </a:r>
            <a:endParaRPr lang="en-US" sz="5400" dirty="0">
              <a:latin typeface="Times New Roman" charset="0"/>
              <a:ea typeface="ＭＳ Ｐゴシック" charset="0"/>
              <a:cs typeface="ＭＳ Ｐゴシック" charset="0"/>
            </a:endParaRPr>
          </a:p>
        </p:txBody>
      </p:sp>
      <p:sp>
        <p:nvSpPr>
          <p:cNvPr id="2" name="Rectangle 1"/>
          <p:cNvSpPr/>
          <p:nvPr/>
        </p:nvSpPr>
        <p:spPr>
          <a:xfrm rot="20826573">
            <a:off x="1098747" y="3844270"/>
            <a:ext cx="4082957" cy="1569660"/>
          </a:xfrm>
          <a:prstGeom prst="rect">
            <a:avLst/>
          </a:prstGeom>
          <a:noFill/>
        </p:spPr>
        <p:txBody>
          <a:bodyPr wrap="square" lIns="91440" tIns="45720" rIns="91440" bIns="45720">
            <a:spAutoFit/>
          </a:bodyPr>
          <a:lstStyle/>
          <a:p>
            <a:pPr algn="ctr"/>
            <a:r>
              <a:rPr lang="ar-JO" sz="96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لماذا ؟</a:t>
            </a:r>
            <a:endParaRPr lang="en-US" sz="96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endParaRPr>
          </a:p>
        </p:txBody>
      </p:sp>
    </p:spTree>
    <p:extLst>
      <p:ext uri="{BB962C8B-B14F-4D97-AF65-F5344CB8AC3E}">
        <p14:creationId xmlns:p14="http://schemas.microsoft.com/office/powerpoint/2010/main" val="380121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1799171"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72"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أحداث 1-11</a:t>
            </a:r>
            <a:endParaRPr lang="en-US" sz="2800" b="1" dirty="0">
              <a:solidFill>
                <a:srgbClr val="FFFFFF"/>
              </a:solidFill>
              <a:latin typeface="Arial"/>
              <a:ea typeface="ＭＳ Ｐゴシック" pitchFamily="-112" charset="-128"/>
              <a:cs typeface="Arial"/>
            </a:endParaRPr>
          </a:p>
        </p:txBody>
      </p:sp>
      <p:sp>
        <p:nvSpPr>
          <p:cNvPr id="1799173" name="Text Box 5"/>
          <p:cNvSpPr txBox="1">
            <a:spLocks noChangeArrowheads="1"/>
          </p:cNvSpPr>
          <p:nvPr/>
        </p:nvSpPr>
        <p:spPr bwMode="auto">
          <a:xfrm rot="18010445">
            <a:off x="-191161" y="2915934"/>
            <a:ext cx="4058112"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600" b="1" dirty="0">
                <a:solidFill>
                  <a:srgbClr val="FFFFFF"/>
                </a:solidFill>
                <a:latin typeface="Arial"/>
                <a:cs typeface="Arial"/>
              </a:rPr>
              <a:t>الخليقة 1-2</a:t>
            </a:r>
            <a:endParaRPr lang="en-US" altLang="zh-CN" sz="2800" b="1" dirty="0">
              <a:solidFill>
                <a:srgbClr val="FFFFFF"/>
              </a:solidFill>
              <a:latin typeface="Arial"/>
              <a:cs typeface="Arial"/>
            </a:endParaRPr>
          </a:p>
        </p:txBody>
      </p:sp>
      <p:sp>
        <p:nvSpPr>
          <p:cNvPr id="1799174" name="Text Box 6"/>
          <p:cNvSpPr txBox="1">
            <a:spLocks noChangeArrowheads="1"/>
          </p:cNvSpPr>
          <p:nvPr/>
        </p:nvSpPr>
        <p:spPr bwMode="auto">
          <a:xfrm rot="17960977">
            <a:off x="575859" y="2922738"/>
            <a:ext cx="3813377"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600" b="1" dirty="0">
                <a:solidFill>
                  <a:srgbClr val="FFFFFF"/>
                </a:solidFill>
                <a:latin typeface="Arial"/>
                <a:ea typeface="ＭＳ Ｐゴシック" pitchFamily="-112" charset="-128"/>
                <a:cs typeface="Arial"/>
              </a:rPr>
              <a:t>السقوط 3-5</a:t>
            </a:r>
            <a:endParaRPr lang="en-US" sz="2800" b="1" dirty="0">
              <a:solidFill>
                <a:srgbClr val="FFFFFF"/>
              </a:solidFill>
              <a:latin typeface="Arial"/>
              <a:ea typeface="ＭＳ Ｐゴシック" pitchFamily="-112" charset="-128"/>
              <a:cs typeface="Arial"/>
            </a:endParaRPr>
          </a:p>
        </p:txBody>
      </p:sp>
      <p:sp>
        <p:nvSpPr>
          <p:cNvPr id="1799175" name="Text Box 7"/>
          <p:cNvSpPr txBox="1">
            <a:spLocks noChangeArrowheads="1"/>
          </p:cNvSpPr>
          <p:nvPr/>
        </p:nvSpPr>
        <p:spPr bwMode="auto">
          <a:xfrm rot="18005512">
            <a:off x="1186352" y="2888733"/>
            <a:ext cx="3924063"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600" b="1" dirty="0">
                <a:solidFill>
                  <a:srgbClr val="FFFFFF"/>
                </a:solidFill>
                <a:latin typeface="Arial"/>
                <a:ea typeface="ＭＳ Ｐゴシック" pitchFamily="-112" charset="-128"/>
                <a:cs typeface="Arial"/>
              </a:rPr>
              <a:t>الطوفان 6-9</a:t>
            </a:r>
            <a:endParaRPr lang="en-US" sz="2800" b="1" dirty="0">
              <a:solidFill>
                <a:srgbClr val="FFFFFF"/>
              </a:solidFill>
              <a:latin typeface="Arial"/>
              <a:ea typeface="ＭＳ Ｐゴシック" pitchFamily="-112" charset="-128"/>
              <a:cs typeface="Arial"/>
            </a:endParaRPr>
          </a:p>
        </p:txBody>
      </p:sp>
      <p:sp>
        <p:nvSpPr>
          <p:cNvPr id="1799176" name="Line 8"/>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77" name="Line 9"/>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78" name="Line 10"/>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79" name="Line 11"/>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0" name="Line 12"/>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1" name="Line 13"/>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2" name="Line 14"/>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grpSp>
        <p:nvGrpSpPr>
          <p:cNvPr id="161806" name="Group 15"/>
          <p:cNvGrpSpPr>
            <a:grpSpLocks/>
          </p:cNvGrpSpPr>
          <p:nvPr/>
        </p:nvGrpSpPr>
        <p:grpSpPr bwMode="auto">
          <a:xfrm>
            <a:off x="2514600" y="533400"/>
            <a:ext cx="6019800" cy="938213"/>
            <a:chOff x="1584" y="336"/>
            <a:chExt cx="3792" cy="591"/>
          </a:xfrm>
        </p:grpSpPr>
        <p:sp>
          <p:nvSpPr>
            <p:cNvPr id="1799184" name="Rectangle 16"/>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5" name="Line 17"/>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grpSp>
      <p:grpSp>
        <p:nvGrpSpPr>
          <p:cNvPr id="161807" name="Group 18"/>
          <p:cNvGrpSpPr>
            <a:grpSpLocks/>
          </p:cNvGrpSpPr>
          <p:nvPr/>
        </p:nvGrpSpPr>
        <p:grpSpPr bwMode="auto">
          <a:xfrm>
            <a:off x="533400" y="4953000"/>
            <a:ext cx="6019800" cy="685800"/>
            <a:chOff x="336" y="3120"/>
            <a:chExt cx="3792" cy="432"/>
          </a:xfrm>
        </p:grpSpPr>
        <p:sp>
          <p:nvSpPr>
            <p:cNvPr id="1799187" name="Rectangle 1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88" name="Line 2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grpSp>
      <p:grpSp>
        <p:nvGrpSpPr>
          <p:cNvPr id="161808" name="Group 21"/>
          <p:cNvGrpSpPr>
            <a:grpSpLocks/>
          </p:cNvGrpSpPr>
          <p:nvPr/>
        </p:nvGrpSpPr>
        <p:grpSpPr bwMode="auto">
          <a:xfrm>
            <a:off x="533400" y="5638800"/>
            <a:ext cx="6019800" cy="685800"/>
            <a:chOff x="336" y="3120"/>
            <a:chExt cx="3792" cy="432"/>
          </a:xfrm>
        </p:grpSpPr>
        <p:sp>
          <p:nvSpPr>
            <p:cNvPr id="1799190" name="Rectangle 22"/>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1" name="Line 23"/>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grpSp>
      <p:sp>
        <p:nvSpPr>
          <p:cNvPr id="1799192" name="Text Box 24"/>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الجنس البشري</a:t>
            </a:r>
            <a:endParaRPr lang="en-US" sz="2800" b="1" dirty="0">
              <a:solidFill>
                <a:srgbClr val="FFFFFF"/>
              </a:solidFill>
              <a:latin typeface="Arial"/>
              <a:ea typeface="ＭＳ Ｐゴシック" pitchFamily="-112" charset="-128"/>
              <a:cs typeface="Arial"/>
            </a:endParaRPr>
          </a:p>
        </p:txBody>
      </p:sp>
      <p:sp>
        <p:nvSpPr>
          <p:cNvPr id="1799193" name="Line 25"/>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4" name="Line 26"/>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5" name="Line 27"/>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6" name="Line 28"/>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pitchFamily="-112" charset="-128"/>
              <a:cs typeface="Arial"/>
            </a:endParaRPr>
          </a:p>
        </p:txBody>
      </p:sp>
      <p:sp>
        <p:nvSpPr>
          <p:cNvPr id="1799197" name="Text Box 29"/>
          <p:cNvSpPr txBox="1">
            <a:spLocks noChangeArrowheads="1"/>
          </p:cNvSpPr>
          <p:nvPr/>
        </p:nvSpPr>
        <p:spPr bwMode="auto">
          <a:xfrm>
            <a:off x="2676525" y="438150"/>
            <a:ext cx="250507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pitchFamily="-112" charset="-128"/>
                <a:cs typeface="Arial"/>
              </a:rPr>
              <a:t>التاريخ         البدائي</a:t>
            </a:r>
            <a:endParaRPr lang="en-US" sz="2800" b="1" dirty="0">
              <a:solidFill>
                <a:srgbClr val="FFFFFF"/>
              </a:solidFill>
              <a:latin typeface="Arial"/>
              <a:ea typeface="ＭＳ Ｐゴシック" pitchFamily="-112" charset="-128"/>
              <a:cs typeface="Arial"/>
            </a:endParaRPr>
          </a:p>
        </p:txBody>
      </p:sp>
      <p:sp>
        <p:nvSpPr>
          <p:cNvPr id="161815" name="Text Box 30"/>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56</a:t>
            </a:r>
            <a:endParaRPr lang="en-US" altLang="zh-CN" b="1" dirty="0">
              <a:solidFill>
                <a:srgbClr val="FFFFFF"/>
              </a:solidFill>
              <a:cs typeface="Arial" charset="0"/>
            </a:endParaRPr>
          </a:p>
        </p:txBody>
      </p:sp>
      <p:sp>
        <p:nvSpPr>
          <p:cNvPr id="1799199" name="Rectangle 31"/>
          <p:cNvSpPr>
            <a:spLocks noGrp="1" noChangeArrowheads="1"/>
          </p:cNvSpPr>
          <p:nvPr>
            <p:ph type="title" idx="4294967295"/>
          </p:nvPr>
        </p:nvSpPr>
        <p:spPr>
          <a:xfrm>
            <a:off x="6516688" y="4114800"/>
            <a:ext cx="2627312" cy="2743200"/>
          </a:xfrm>
          <a:effectLst>
            <a:outerShdw blurRad="63500" dist="35921" dir="2700000" algn="ctr" rotWithShape="0">
              <a:schemeClr val="tx2">
                <a:alpha val="74998"/>
              </a:schemeClr>
            </a:outerShdw>
          </a:effectLst>
        </p:spPr>
        <p:txBody>
          <a:bodyPr/>
          <a:lstStyle/>
          <a:p>
            <a:pPr eaLnBrk="1" hangingPunct="1">
              <a:defRPr/>
            </a:pPr>
            <a:r>
              <a:rPr lang="ar-JO" sz="4000" dirty="0">
                <a:solidFill>
                  <a:schemeClr val="bg1"/>
                </a:solidFill>
                <a:ea typeface="ＭＳ Ｐゴシック" pitchFamily="-112" charset="-128"/>
                <a:cs typeface="Arial"/>
              </a:rPr>
              <a:t>مخطط       تك 6-9</a:t>
            </a:r>
            <a:endParaRPr lang="en-US" sz="4000" dirty="0">
              <a:solidFill>
                <a:schemeClr val="bg1"/>
              </a:solidFill>
              <a:ea typeface="ＭＳ Ｐゴシック" pitchFamily="-112" charset="-128"/>
              <a:cs typeface="Arial"/>
            </a:endParaRPr>
          </a:p>
        </p:txBody>
      </p:sp>
    </p:spTree>
    <p:extLst>
      <p:ext uri="{BB962C8B-B14F-4D97-AF65-F5344CB8AC3E}">
        <p14:creationId xmlns:p14="http://schemas.microsoft.com/office/powerpoint/2010/main" val="786013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799175"/>
                                        </p:tgtEl>
                                        <p:attrNameLst>
                                          <p:attrName>style.visibility</p:attrName>
                                        </p:attrNameLst>
                                      </p:cBhvr>
                                      <p:to>
                                        <p:strVal val="visible"/>
                                      </p:to>
                                    </p:set>
                                    <p:animEffect transition="in" filter="dissolve">
                                      <p:cBhvr>
                                        <p:cTn id="7" dur="500"/>
                                        <p:tgtEl>
                                          <p:spTgt spid="1799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917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3564" y="3410856"/>
            <a:ext cx="3460435" cy="3447143"/>
          </a:xfrm>
          <a:prstGeom prst="rect">
            <a:avLst/>
          </a:prstGeom>
        </p:spPr>
      </p:pic>
      <p:sp>
        <p:nvSpPr>
          <p:cNvPr id="435208" name="Rectangle 8"/>
          <p:cNvSpPr>
            <a:spLocks noChangeArrowheads="1"/>
          </p:cNvSpPr>
          <p:nvPr/>
        </p:nvSpPr>
        <p:spPr bwMode="auto">
          <a:xfrm>
            <a:off x="112485" y="2133600"/>
            <a:ext cx="5571079"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fontAlgn="base">
              <a:lnSpc>
                <a:spcPct val="90000"/>
              </a:lnSpc>
              <a:spcBef>
                <a:spcPct val="20000"/>
              </a:spcBef>
              <a:spcAft>
                <a:spcPct val="0"/>
              </a:spcAft>
            </a:pPr>
            <a:r>
              <a:rPr lang="ar-JO" altLang="zh-CN" sz="3200" b="1" dirty="0">
                <a:solidFill>
                  <a:srgbClr val="FFFFFF"/>
                </a:solidFill>
                <a:latin typeface="Arial"/>
                <a:ea typeface="ＭＳ Ｐゴシック" charset="0"/>
                <a:cs typeface="Arial"/>
              </a:rPr>
              <a:t>من هم الذين جعلوا الناء يحبلن ؟</a:t>
            </a:r>
            <a:endParaRPr lang="en-US" altLang="zh-CN" sz="32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Tx/>
              <a:buChar char="•"/>
            </a:pPr>
            <a:r>
              <a:rPr lang="ar-JO" altLang="zh-CN" sz="3200" b="1" dirty="0">
                <a:solidFill>
                  <a:srgbClr val="FFFFFF"/>
                </a:solidFill>
                <a:latin typeface="Arial"/>
                <a:ea typeface="ＭＳ Ｐゴシック" charset="0"/>
                <a:cs typeface="Arial"/>
              </a:rPr>
              <a:t>الأرواح الشريرة (الملائكة) ؟</a:t>
            </a:r>
            <a:endParaRPr lang="en-US" altLang="zh-CN" sz="32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Tx/>
              <a:buChar char="•"/>
            </a:pPr>
            <a:r>
              <a:rPr lang="ar-JO" altLang="zh-CN" sz="3200" b="1" dirty="0">
                <a:solidFill>
                  <a:srgbClr val="FFFFFF"/>
                </a:solidFill>
                <a:latin typeface="Arial"/>
                <a:ea typeface="ＭＳ Ｐゴシック" charset="0"/>
                <a:cs typeface="Arial"/>
              </a:rPr>
              <a:t>الحكام ؟</a:t>
            </a:r>
            <a:endParaRPr lang="en-US" altLang="zh-CN" sz="32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Tx/>
              <a:buChar char="•"/>
            </a:pPr>
            <a:r>
              <a:rPr lang="ar-JO" altLang="zh-CN" sz="3200" b="1" dirty="0">
                <a:solidFill>
                  <a:srgbClr val="FFFFFF"/>
                </a:solidFill>
                <a:latin typeface="Arial"/>
                <a:ea typeface="ＭＳ Ｐゴシック" charset="0"/>
                <a:cs typeface="Arial"/>
              </a:rPr>
              <a:t>الحكام المسكونون بأرواح شريرة ؟</a:t>
            </a:r>
            <a:endParaRPr lang="en-US" altLang="zh-CN" sz="32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Tx/>
              <a:buChar char="•"/>
            </a:pPr>
            <a:r>
              <a:rPr lang="ar-JO" altLang="zh-CN" sz="3200" b="1" dirty="0">
                <a:solidFill>
                  <a:srgbClr val="FFFFFF"/>
                </a:solidFill>
                <a:latin typeface="Arial"/>
                <a:ea typeface="ＭＳ Ｐゴシック" charset="0"/>
                <a:cs typeface="Arial"/>
              </a:rPr>
              <a:t>نسل شيث ؟</a:t>
            </a:r>
            <a:endParaRPr lang="en-US" altLang="zh-CN" sz="32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Tx/>
              <a:buChar char="•"/>
            </a:pPr>
            <a:r>
              <a:rPr lang="ar-JO" altLang="zh-CN" sz="3200" b="1" dirty="0">
                <a:solidFill>
                  <a:srgbClr val="FFFFFF"/>
                </a:solidFill>
                <a:latin typeface="Arial"/>
                <a:ea typeface="ＭＳ Ｐゴシック" charset="0"/>
                <a:cs typeface="Arial"/>
              </a:rPr>
              <a:t>نسل قايين ؟</a:t>
            </a:r>
            <a:endParaRPr lang="en-US" altLang="zh-CN" sz="32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Tx/>
              <a:buChar char="•"/>
            </a:pPr>
            <a:r>
              <a:rPr lang="ar-JO" altLang="zh-CN" sz="3200" b="1" dirty="0">
                <a:solidFill>
                  <a:srgbClr val="FFFFFF"/>
                </a:solidFill>
                <a:latin typeface="Arial"/>
                <a:ea typeface="ＭＳ Ｐゴシック" charset="0"/>
                <a:cs typeface="Arial"/>
              </a:rPr>
              <a:t>آلهة أقل ؟</a:t>
            </a:r>
            <a:endParaRPr lang="en-US" altLang="zh-CN" sz="32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Tx/>
              <a:buChar char="•"/>
            </a:pPr>
            <a:r>
              <a:rPr lang="ar-JO" altLang="zh-CN" sz="3200" b="1" dirty="0">
                <a:solidFill>
                  <a:srgbClr val="FFFFFF"/>
                </a:solidFill>
                <a:latin typeface="Arial"/>
                <a:ea typeface="ＭＳ Ｐゴシック" charset="0"/>
                <a:cs typeface="Arial"/>
              </a:rPr>
              <a:t>رجال أتقياء ؟</a:t>
            </a:r>
            <a:endParaRPr lang="en-US" altLang="zh-CN" sz="3200" b="1" dirty="0">
              <a:solidFill>
                <a:srgbClr val="FFFFFF"/>
              </a:solidFill>
              <a:latin typeface="Arial"/>
              <a:ea typeface="ＭＳ Ｐゴシック" charset="0"/>
              <a:cs typeface="Arial"/>
            </a:endParaRPr>
          </a:p>
        </p:txBody>
      </p:sp>
      <p:sp>
        <p:nvSpPr>
          <p:cNvPr id="163841" name="Rectangle 2"/>
          <p:cNvSpPr>
            <a:spLocks noGrp="1" noChangeArrowheads="1"/>
          </p:cNvSpPr>
          <p:nvPr>
            <p:ph type="title"/>
          </p:nvPr>
        </p:nvSpPr>
        <p:spPr>
          <a:xfrm>
            <a:off x="76200" y="609600"/>
            <a:ext cx="8991600" cy="1371600"/>
          </a:xfrm>
          <a:solidFill>
            <a:srgbClr val="800000"/>
          </a:solidFill>
        </p:spPr>
        <p:txBody>
          <a:bodyPr/>
          <a:lstStyle/>
          <a:p>
            <a:pPr eaLnBrk="1" hangingPunct="1"/>
            <a:r>
              <a:rPr lang="ar-JO" altLang="ja-JP" sz="3600" b="1" dirty="0">
                <a:solidFill>
                  <a:schemeClr val="bg1"/>
                </a:solidFill>
                <a:latin typeface="Arial" charset="0"/>
                <a:ea typeface="ＭＳ Ｐゴシック" charset="0"/>
              </a:rPr>
              <a:t>أدى فجور بنو الله و العمالقة إلى الطوفان </a:t>
            </a:r>
            <a:br>
              <a:rPr lang="ar-JO" altLang="ja-JP" sz="3600" b="1" dirty="0">
                <a:solidFill>
                  <a:schemeClr val="bg1"/>
                </a:solidFill>
                <a:latin typeface="Arial" charset="0"/>
                <a:ea typeface="ＭＳ Ｐゴシック" charset="0"/>
              </a:rPr>
            </a:br>
            <a:r>
              <a:rPr lang="ar-JO" altLang="ja-JP" sz="3600" b="1" dirty="0">
                <a:solidFill>
                  <a:schemeClr val="bg1"/>
                </a:solidFill>
                <a:latin typeface="Arial" charset="0"/>
                <a:ea typeface="ＭＳ Ｐゴシック" charset="0"/>
              </a:rPr>
              <a:t>(تك 6: 1-4)</a:t>
            </a:r>
            <a:endParaRPr lang="en-US" altLang="zh-CN" sz="3600" b="1" dirty="0">
              <a:solidFill>
                <a:schemeClr val="bg1"/>
              </a:solidFill>
              <a:latin typeface="Arial" charset="0"/>
              <a:ea typeface="ＭＳ Ｐゴシック" charset="0"/>
            </a:endParaRPr>
          </a:p>
        </p:txBody>
      </p:sp>
      <p:sp>
        <p:nvSpPr>
          <p:cNvPr id="163842" name="Text Box 4"/>
          <p:cNvSpPr txBox="1">
            <a:spLocks noChangeArrowheads="1"/>
          </p:cNvSpPr>
          <p:nvPr/>
        </p:nvSpPr>
        <p:spPr bwMode="auto">
          <a:xfrm>
            <a:off x="8481667" y="150168"/>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FFFFFF"/>
                </a:solidFill>
                <a:latin typeface="Times New Roman" charset="0"/>
              </a:rPr>
              <a:t>83</a:t>
            </a:r>
            <a:endParaRPr lang="en-US" altLang="zh-CN" dirty="0">
              <a:solidFill>
                <a:srgbClr val="000000"/>
              </a:solidFill>
              <a:latin typeface="Times New Roman" charset="0"/>
            </a:endParaRPr>
          </a:p>
        </p:txBody>
      </p:sp>
      <p:pic>
        <p:nvPicPr>
          <p:cNvPr id="163844"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0131" y="2798840"/>
            <a:ext cx="2007224" cy="132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20122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52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52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52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52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52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52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52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520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ctrTitle"/>
          </p:nvPr>
        </p:nvSpPr>
        <p:spPr>
          <a:xfrm>
            <a:off x="685800" y="152400"/>
            <a:ext cx="7772400" cy="914400"/>
          </a:xfrm>
          <a:gradFill rotWithShape="0">
            <a:gsLst>
              <a:gs pos="0">
                <a:srgbClr val="850A1A"/>
              </a:gs>
              <a:gs pos="50000">
                <a:schemeClr val="accent2"/>
              </a:gs>
              <a:gs pos="100000">
                <a:srgbClr val="850A1A"/>
              </a:gs>
            </a:gsLst>
            <a:lin ang="5400000" scaled="1"/>
          </a:gradFill>
        </p:spPr>
        <p:txBody>
          <a:bodyPr/>
          <a:lstStyle/>
          <a:p>
            <a:pPr eaLnBrk="1" hangingPunct="1">
              <a:defRPr/>
            </a:pPr>
            <a:r>
              <a:rPr lang="ar-JO" dirty="0">
                <a:solidFill>
                  <a:schemeClr val="bg1"/>
                </a:solidFill>
                <a:latin typeface="Arial" charset="0"/>
                <a:ea typeface="ＭＳ Ｐゴシック" charset="0"/>
              </a:rPr>
              <a:t>أسئلة حول تكوين 6: 1-4</a:t>
            </a:r>
            <a:endParaRPr lang="en-US" dirty="0">
              <a:latin typeface="Arial" charset="0"/>
              <a:ea typeface="ＭＳ Ｐゴシック" charset="0"/>
            </a:endParaRPr>
          </a:p>
        </p:txBody>
      </p:sp>
      <p:sp>
        <p:nvSpPr>
          <p:cNvPr id="1001476" name="Rectangle 4"/>
          <p:cNvSpPr>
            <a:spLocks noChangeArrowheads="1"/>
          </p:cNvSpPr>
          <p:nvPr/>
        </p:nvSpPr>
        <p:spPr bwMode="auto">
          <a:xfrm>
            <a:off x="457200" y="1117605"/>
            <a:ext cx="6183086" cy="3623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23863" indent="-423863" algn="r" defTabSz="914400" fontAlgn="base">
              <a:spcBef>
                <a:spcPct val="20000"/>
              </a:spcBef>
              <a:spcAft>
                <a:spcPct val="0"/>
              </a:spcAft>
            </a:pPr>
            <a:r>
              <a:rPr lang="ar-JO" altLang="ja-JP" sz="2400" b="1" dirty="0">
                <a:solidFill>
                  <a:srgbClr val="FFFFFF"/>
                </a:solidFill>
                <a:latin typeface="Arial"/>
                <a:ea typeface="ＭＳ Ｐゴシック" charset="0"/>
                <a:cs typeface="Arial"/>
              </a:rPr>
              <a:t>1. من هم بنو الله (6: 2) ؟</a:t>
            </a:r>
            <a:endParaRPr lang="en-US" altLang="ja-JP" sz="2400" b="1" dirty="0">
              <a:solidFill>
                <a:srgbClr val="FFFFFF"/>
              </a:solidFill>
              <a:latin typeface="Arial"/>
              <a:ea typeface="ＭＳ Ｐゴシック" charset="0"/>
              <a:cs typeface="Arial"/>
            </a:endParaRPr>
          </a:p>
          <a:p>
            <a:pPr marL="423863" indent="-423863" algn="r" defTabSz="914400" fontAlgn="base">
              <a:spcBef>
                <a:spcPct val="20000"/>
              </a:spcBef>
              <a:spcAft>
                <a:spcPct val="0"/>
              </a:spcAft>
            </a:pPr>
            <a:r>
              <a:rPr lang="ar-JO" altLang="ja-JP" sz="2400" b="1" dirty="0">
                <a:solidFill>
                  <a:srgbClr val="FFFFFF"/>
                </a:solidFill>
                <a:latin typeface="Arial"/>
                <a:ea typeface="ＭＳ Ｐゴシック" charset="0"/>
                <a:cs typeface="Arial"/>
              </a:rPr>
              <a:t>2. من هم بنات الناس (6: 2) ؟</a:t>
            </a:r>
            <a:endParaRPr lang="en-US" altLang="ja-JP" sz="2400" b="1" dirty="0">
              <a:solidFill>
                <a:srgbClr val="FFFFFF"/>
              </a:solidFill>
              <a:latin typeface="Arial"/>
              <a:ea typeface="ＭＳ Ｐゴシック" charset="0"/>
              <a:cs typeface="Arial"/>
            </a:endParaRPr>
          </a:p>
          <a:p>
            <a:pPr marL="423863" indent="-423863" algn="r" defTabSz="914400" fontAlgn="base">
              <a:spcBef>
                <a:spcPct val="20000"/>
              </a:spcBef>
              <a:spcAft>
                <a:spcPct val="0"/>
              </a:spcAft>
            </a:pPr>
            <a:r>
              <a:rPr lang="ar-JO" altLang="ja-JP" sz="2400" b="1" dirty="0">
                <a:solidFill>
                  <a:srgbClr val="FFFFFF"/>
                </a:solidFill>
                <a:latin typeface="Arial"/>
                <a:ea typeface="ＭＳ Ｐゴシック" charset="0"/>
                <a:cs typeface="Arial"/>
              </a:rPr>
              <a:t>3. هل تحديد عمر الإنسان 120 سنة تشير إلى سنوات السماح حتى الطوفان أم إلى عمر الإنسان الفردي (6: 3) ؟</a:t>
            </a:r>
            <a:endParaRPr lang="en-US" altLang="ja-JP" sz="2400" b="1" dirty="0">
              <a:solidFill>
                <a:srgbClr val="FFFFFF"/>
              </a:solidFill>
              <a:latin typeface="Arial"/>
              <a:ea typeface="ＭＳ Ｐゴシック" charset="0"/>
              <a:cs typeface="Arial"/>
            </a:endParaRPr>
          </a:p>
          <a:p>
            <a:pPr marL="423863" indent="-423863" algn="r" defTabSz="914400" fontAlgn="base">
              <a:spcBef>
                <a:spcPct val="20000"/>
              </a:spcBef>
              <a:spcAft>
                <a:spcPct val="0"/>
              </a:spcAft>
            </a:pPr>
            <a:r>
              <a:rPr lang="ar-JO" altLang="zh-CN" sz="2400" b="1" dirty="0">
                <a:solidFill>
                  <a:srgbClr val="FFFFFF"/>
                </a:solidFill>
                <a:latin typeface="Arial"/>
                <a:ea typeface="ＭＳ Ｐゴシック" charset="0"/>
                <a:cs typeface="Arial"/>
              </a:rPr>
              <a:t>4. هل ولد الجبابرة أو العمالقة من بنو الله و بنات الناس (6: 4) ؟</a:t>
            </a:r>
            <a:endParaRPr lang="en-US" altLang="zh-CN" sz="2400" b="1" dirty="0">
              <a:solidFill>
                <a:srgbClr val="FFFFFF"/>
              </a:solidFill>
              <a:latin typeface="Arial"/>
              <a:ea typeface="ＭＳ Ｐゴシック" charset="0"/>
              <a:cs typeface="Arial"/>
            </a:endParaRPr>
          </a:p>
        </p:txBody>
      </p:sp>
      <p:pic>
        <p:nvPicPr>
          <p:cNvPr id="2" name="Picture 1"/>
          <p:cNvPicPr>
            <a:picLocks noChangeAspect="1"/>
          </p:cNvPicPr>
          <p:nvPr/>
        </p:nvPicPr>
        <p:blipFill>
          <a:blip r:embed="rId3"/>
          <a:stretch>
            <a:fillRect/>
          </a:stretch>
        </p:blipFill>
        <p:spPr>
          <a:xfrm>
            <a:off x="6640286" y="1250648"/>
            <a:ext cx="2387600" cy="3101748"/>
          </a:xfrm>
          <a:prstGeom prst="rect">
            <a:avLst/>
          </a:prstGeom>
        </p:spPr>
      </p:pic>
      <p:sp>
        <p:nvSpPr>
          <p:cNvPr id="5" name="Rectangle 4"/>
          <p:cNvSpPr>
            <a:spLocks noChangeArrowheads="1"/>
          </p:cNvSpPr>
          <p:nvPr/>
        </p:nvSpPr>
        <p:spPr bwMode="auto">
          <a:xfrm>
            <a:off x="457200" y="4753425"/>
            <a:ext cx="8570686"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23863" indent="-423863" algn="r" defTabSz="914400" fontAlgn="base">
              <a:spcBef>
                <a:spcPct val="20000"/>
              </a:spcBef>
              <a:spcAft>
                <a:spcPct val="0"/>
              </a:spcAft>
            </a:pPr>
            <a:r>
              <a:rPr lang="ar-JO" altLang="ja-JP" sz="2400" b="1" dirty="0">
                <a:solidFill>
                  <a:srgbClr val="FFFFFF"/>
                </a:solidFill>
                <a:latin typeface="Arial"/>
                <a:ea typeface="ＭＳ Ｐゴシック" charset="0"/>
                <a:cs typeface="Arial"/>
              </a:rPr>
              <a:t>5. هل يظهر الجبابرة على الأرض في تلك الأيام و بعد ذلك أيضاً أنه لا يمكن أن يكونوا من نسل بنو الله ؟</a:t>
            </a:r>
            <a:r>
              <a:rPr lang="en-US" altLang="ja-JP" sz="2400" b="1" dirty="0">
                <a:solidFill>
                  <a:srgbClr val="FFFFFF"/>
                </a:solidFill>
                <a:latin typeface="Arial"/>
                <a:ea typeface="ＭＳ Ｐゴシック" charset="0"/>
                <a:cs typeface="Arial"/>
              </a:rPr>
              <a:t> </a:t>
            </a:r>
          </a:p>
          <a:p>
            <a:pPr marL="423863" indent="-423863" algn="r" defTabSz="914400" fontAlgn="base">
              <a:spcBef>
                <a:spcPct val="20000"/>
              </a:spcBef>
              <a:spcAft>
                <a:spcPct val="0"/>
              </a:spcAft>
            </a:pPr>
            <a:r>
              <a:rPr lang="ar-JO" altLang="zh-CN" sz="2400" b="1" dirty="0">
                <a:solidFill>
                  <a:srgbClr val="FFFFFF"/>
                </a:solidFill>
                <a:latin typeface="Arial"/>
                <a:ea typeface="ＭＳ Ｐゴシック" charset="0"/>
                <a:cs typeface="Arial"/>
              </a:rPr>
              <a:t>6. كيف يمكن أن يتواجد العمالقة في كنعان في 1400 ق.م إن كانوا قد دمروا في الطوفان (تث 13: 33) ؟</a:t>
            </a:r>
            <a:endParaRPr lang="en-US" altLang="zh-CN" sz="24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35430331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001476">
                                            <p:txEl>
                                              <p:pRg st="0" end="0"/>
                                            </p:txEl>
                                          </p:spTgt>
                                        </p:tgtEl>
                                        <p:attrNameLst>
                                          <p:attrName>style.visibility</p:attrName>
                                        </p:attrNameLst>
                                      </p:cBhvr>
                                      <p:to>
                                        <p:strVal val="visible"/>
                                      </p:to>
                                    </p:set>
                                    <p:animScale>
                                      <p:cBhvr>
                                        <p:cTn id="7" dur="1000" decel="50000" fill="hold">
                                          <p:stCondLst>
                                            <p:cond delay="0"/>
                                          </p:stCondLst>
                                        </p:cTn>
                                        <p:tgtEl>
                                          <p:spTgt spid="100147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01476">
                                            <p:txEl>
                                              <p:pRg st="0" end="0"/>
                                            </p:txEl>
                                          </p:spTgt>
                                        </p:tgtEl>
                                        <p:attrNameLst>
                                          <p:attrName>ppt_x</p:attrName>
                                          <p:attrName>ppt_y</p:attrName>
                                        </p:attrNameLst>
                                      </p:cBhvr>
                                    </p:animMotion>
                                    <p:animEffect transition="in" filter="fade">
                                      <p:cBhvr>
                                        <p:cTn id="9" dur="1000"/>
                                        <p:tgtEl>
                                          <p:spTgt spid="100147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001476">
                                            <p:txEl>
                                              <p:pRg st="1" end="1"/>
                                            </p:txEl>
                                          </p:spTgt>
                                        </p:tgtEl>
                                        <p:attrNameLst>
                                          <p:attrName>style.visibility</p:attrName>
                                        </p:attrNameLst>
                                      </p:cBhvr>
                                      <p:to>
                                        <p:strVal val="visible"/>
                                      </p:to>
                                    </p:set>
                                    <p:animScale>
                                      <p:cBhvr>
                                        <p:cTn id="14" dur="1000" decel="50000" fill="hold">
                                          <p:stCondLst>
                                            <p:cond delay="0"/>
                                          </p:stCondLst>
                                        </p:cTn>
                                        <p:tgtEl>
                                          <p:spTgt spid="100147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01476">
                                            <p:txEl>
                                              <p:pRg st="1" end="1"/>
                                            </p:txEl>
                                          </p:spTgt>
                                        </p:tgtEl>
                                        <p:attrNameLst>
                                          <p:attrName>ppt_x</p:attrName>
                                          <p:attrName>ppt_y</p:attrName>
                                        </p:attrNameLst>
                                      </p:cBhvr>
                                    </p:animMotion>
                                    <p:animEffect transition="in" filter="fade">
                                      <p:cBhvr>
                                        <p:cTn id="16" dur="1000"/>
                                        <p:tgtEl>
                                          <p:spTgt spid="100147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001476">
                                            <p:txEl>
                                              <p:pRg st="2" end="2"/>
                                            </p:txEl>
                                          </p:spTgt>
                                        </p:tgtEl>
                                        <p:attrNameLst>
                                          <p:attrName>style.visibility</p:attrName>
                                        </p:attrNameLst>
                                      </p:cBhvr>
                                      <p:to>
                                        <p:strVal val="visible"/>
                                      </p:to>
                                    </p:set>
                                    <p:animScale>
                                      <p:cBhvr>
                                        <p:cTn id="21" dur="1000" decel="50000" fill="hold">
                                          <p:stCondLst>
                                            <p:cond delay="0"/>
                                          </p:stCondLst>
                                        </p:cTn>
                                        <p:tgtEl>
                                          <p:spTgt spid="100147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01476">
                                            <p:txEl>
                                              <p:pRg st="2" end="2"/>
                                            </p:txEl>
                                          </p:spTgt>
                                        </p:tgtEl>
                                        <p:attrNameLst>
                                          <p:attrName>ppt_x</p:attrName>
                                          <p:attrName>ppt_y</p:attrName>
                                        </p:attrNameLst>
                                      </p:cBhvr>
                                    </p:animMotion>
                                    <p:animEffect transition="in" filter="fade">
                                      <p:cBhvr>
                                        <p:cTn id="23" dur="1000"/>
                                        <p:tgtEl>
                                          <p:spTgt spid="100147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1001476">
                                            <p:txEl>
                                              <p:pRg st="3" end="3"/>
                                            </p:txEl>
                                          </p:spTgt>
                                        </p:tgtEl>
                                        <p:attrNameLst>
                                          <p:attrName>style.visibility</p:attrName>
                                        </p:attrNameLst>
                                      </p:cBhvr>
                                      <p:to>
                                        <p:strVal val="visible"/>
                                      </p:to>
                                    </p:set>
                                    <p:animScale>
                                      <p:cBhvr>
                                        <p:cTn id="28" dur="1000" decel="50000" fill="hold">
                                          <p:stCondLst>
                                            <p:cond delay="0"/>
                                          </p:stCondLst>
                                        </p:cTn>
                                        <p:tgtEl>
                                          <p:spTgt spid="1001476">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01476">
                                            <p:txEl>
                                              <p:pRg st="3" end="3"/>
                                            </p:txEl>
                                          </p:spTgt>
                                        </p:tgtEl>
                                        <p:attrNameLst>
                                          <p:attrName>ppt_x</p:attrName>
                                          <p:attrName>ppt_y</p:attrName>
                                        </p:attrNameLst>
                                      </p:cBhvr>
                                    </p:animMotion>
                                    <p:animEffect transition="in" filter="fade">
                                      <p:cBhvr>
                                        <p:cTn id="30" dur="1000"/>
                                        <p:tgtEl>
                                          <p:spTgt spid="100147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Scale>
                                      <p:cBhvr>
                                        <p:cTn id="35" dur="1000" decel="50000" fill="hold">
                                          <p:stCondLst>
                                            <p:cond delay="0"/>
                                          </p:stCondLst>
                                        </p:cTn>
                                        <p:tgtEl>
                                          <p:spTgt spid="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5">
                                            <p:txEl>
                                              <p:pRg st="0" end="0"/>
                                            </p:txEl>
                                          </p:spTgt>
                                        </p:tgtEl>
                                        <p:attrNameLst>
                                          <p:attrName>ppt_x</p:attrName>
                                          <p:attrName>ppt_y</p:attrName>
                                        </p:attrNameLst>
                                      </p:cBhvr>
                                    </p:animMotion>
                                    <p:animEffect transition="in" filter="fade">
                                      <p:cBhvr>
                                        <p:cTn id="37" dur="10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Scale>
                                      <p:cBhvr>
                                        <p:cTn id="42" dur="1000" decel="50000" fill="hold">
                                          <p:stCondLst>
                                            <p:cond delay="0"/>
                                          </p:stCondLst>
                                        </p:cTn>
                                        <p:tgtEl>
                                          <p:spTgt spid="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5">
                                            <p:txEl>
                                              <p:pRg st="1" end="1"/>
                                            </p:txEl>
                                          </p:spTgt>
                                        </p:tgtEl>
                                        <p:attrNameLst>
                                          <p:attrName>ppt_x</p:attrName>
                                          <p:attrName>ppt_y</p:attrName>
                                        </p:attrNameLst>
                                      </p:cBhvr>
                                    </p:animMotion>
                                    <p:animEffect transition="in" filter="fade">
                                      <p:cBhvr>
                                        <p:cTn id="44"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476" grpId="0" build="p"/>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152400" y="457200"/>
            <a:ext cx="4572000" cy="1981200"/>
          </a:xfrm>
        </p:spPr>
        <p:txBody>
          <a:bodyPr/>
          <a:lstStyle/>
          <a:p>
            <a:pPr eaLnBrk="1" hangingPunct="1"/>
            <a:r>
              <a:rPr lang="ar-JO" altLang="zh-CN" dirty="0">
                <a:solidFill>
                  <a:schemeClr val="bg1"/>
                </a:solidFill>
                <a:latin typeface="Arial" charset="0"/>
                <a:ea typeface="ＭＳ Ｐゴシック" charset="0"/>
              </a:rPr>
              <a:t>هل كان بنو الله ملائكة ؟</a:t>
            </a:r>
            <a:endParaRPr lang="en-US" altLang="zh-CN" dirty="0">
              <a:solidFill>
                <a:schemeClr val="bg1"/>
              </a:solidFill>
              <a:latin typeface="Arial" charset="0"/>
              <a:ea typeface="ＭＳ Ｐゴシック" charset="0"/>
            </a:endParaRPr>
          </a:p>
        </p:txBody>
      </p:sp>
      <p:sp>
        <p:nvSpPr>
          <p:cNvPr id="167938" name="Text Box 4"/>
          <p:cNvSpPr txBox="1">
            <a:spLocks noChangeArrowheads="1"/>
          </p:cNvSpPr>
          <p:nvPr/>
        </p:nvSpPr>
        <p:spPr bwMode="auto">
          <a:xfrm>
            <a:off x="8481667" y="150168"/>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FFFFFF"/>
                </a:solidFill>
                <a:latin typeface="Times New Roman" charset="0"/>
              </a:rPr>
              <a:t>83</a:t>
            </a:r>
            <a:endParaRPr lang="en-US" altLang="zh-CN" dirty="0">
              <a:solidFill>
                <a:srgbClr val="000000"/>
              </a:solidFill>
              <a:latin typeface="Times New Roman" charset="0"/>
            </a:endParaRPr>
          </a:p>
        </p:txBody>
      </p:sp>
      <p:pic>
        <p:nvPicPr>
          <p:cNvPr id="16793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0113" y="1066800"/>
            <a:ext cx="4430712"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0"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2362200"/>
            <a:ext cx="31496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1" name="Rectangle 9"/>
          <p:cNvSpPr>
            <a:spLocks noChangeArrowheads="1"/>
          </p:cNvSpPr>
          <p:nvPr/>
        </p:nvSpPr>
        <p:spPr bwMode="auto">
          <a:xfrm>
            <a:off x="228600" y="6096000"/>
            <a:ext cx="4724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en-US" altLang="zh-CN" sz="3200">
                <a:solidFill>
                  <a:srgbClr val="FFFFFF"/>
                </a:solidFill>
                <a:latin typeface="Times New Roman" charset="0"/>
                <a:ea typeface="ＭＳ Ｐゴシック" charset="0"/>
                <a:cs typeface="ＭＳ Ｐゴシック" charset="0"/>
              </a:rPr>
              <a:t>www.alienresistance.com</a:t>
            </a:r>
          </a:p>
        </p:txBody>
      </p:sp>
    </p:spTree>
    <p:extLst>
      <p:ext uri="{BB962C8B-B14F-4D97-AF65-F5344CB8AC3E}">
        <p14:creationId xmlns:p14="http://schemas.microsoft.com/office/powerpoint/2010/main" val="3249694539"/>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a:xfrm>
            <a:off x="1905000" y="609600"/>
            <a:ext cx="6858000" cy="1143000"/>
          </a:xfrm>
        </p:spPr>
        <p:txBody>
          <a:bodyPr/>
          <a:lstStyle/>
          <a:p>
            <a:pPr eaLnBrk="1" hangingPunct="1"/>
            <a:r>
              <a:rPr lang="ar-JO" altLang="zh-CN" dirty="0">
                <a:solidFill>
                  <a:schemeClr val="bg1"/>
                </a:solidFill>
                <a:latin typeface="Arial" charset="0"/>
                <a:ea typeface="ＭＳ Ｐゴシック" charset="0"/>
              </a:rPr>
              <a:t>دعم نظرية الملائكة</a:t>
            </a:r>
            <a:endParaRPr lang="en-US" altLang="zh-CN" dirty="0">
              <a:solidFill>
                <a:schemeClr val="bg1"/>
              </a:solidFill>
              <a:latin typeface="Arial" charset="0"/>
              <a:ea typeface="ＭＳ Ｐゴシック" charset="0"/>
            </a:endParaRPr>
          </a:p>
        </p:txBody>
      </p:sp>
      <p:sp>
        <p:nvSpPr>
          <p:cNvPr id="169986" name="Text Box 4"/>
          <p:cNvSpPr txBox="1">
            <a:spLocks noChangeArrowheads="1"/>
          </p:cNvSpPr>
          <p:nvPr/>
        </p:nvSpPr>
        <p:spPr bwMode="auto">
          <a:xfrm>
            <a:off x="8557867" y="-2232"/>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FFFFFF"/>
                </a:solidFill>
                <a:cs typeface="Arial" charset="0"/>
              </a:rPr>
              <a:t>83</a:t>
            </a:r>
            <a:endParaRPr lang="en-US" altLang="zh-CN" dirty="0">
              <a:solidFill>
                <a:srgbClr val="000000"/>
              </a:solidFill>
              <a:cs typeface="Arial" charset="0"/>
            </a:endParaRPr>
          </a:p>
        </p:txBody>
      </p:sp>
      <p:pic>
        <p:nvPicPr>
          <p:cNvPr id="16998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76847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4555" name="Rectangle 11"/>
          <p:cNvSpPr>
            <a:spLocks noChangeArrowheads="1"/>
          </p:cNvSpPr>
          <p:nvPr/>
        </p:nvSpPr>
        <p:spPr bwMode="auto">
          <a:xfrm>
            <a:off x="228600" y="2286000"/>
            <a:ext cx="4648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altLang="zh-CN" sz="2800" b="1" dirty="0">
                <a:solidFill>
                  <a:srgbClr val="FFFFFF"/>
                </a:solidFill>
                <a:latin typeface="Arial" charset="0"/>
                <a:ea typeface="ＭＳ Ｐゴシック" charset="0"/>
                <a:cs typeface="Arial" charset="0"/>
              </a:rPr>
              <a:t>مصطلح يشير إلى الملائكة فقط في كل مكان آخر (أي 1: 6، 2: 1، 38: 7، مز 29: 1)</a:t>
            </a:r>
            <a:endParaRPr lang="en-US" altLang="zh-CN" sz="2800" b="1" dirty="0">
              <a:solidFill>
                <a:srgbClr val="FFFFFF"/>
              </a:solidFill>
              <a:latin typeface="Arial" charset="0"/>
              <a:ea typeface="ＭＳ Ｐゴシック" charset="0"/>
              <a:cs typeface="Arial" charset="0"/>
            </a:endParaRPr>
          </a:p>
          <a:p>
            <a:pPr marL="342900" indent="-342900" algn="r" defTabSz="914400" rtl="1" fontAlgn="base">
              <a:spcBef>
                <a:spcPct val="20000"/>
              </a:spcBef>
              <a:spcAft>
                <a:spcPct val="0"/>
              </a:spcAft>
              <a:buFontTx/>
              <a:buChar char="•"/>
            </a:pPr>
            <a:r>
              <a:rPr lang="ar-JO" altLang="zh-CN" sz="2800" b="1" dirty="0">
                <a:solidFill>
                  <a:srgbClr val="FFFFFF"/>
                </a:solidFill>
                <a:latin typeface="Arial" charset="0"/>
                <a:ea typeface="ＭＳ Ｐゴシック" charset="0"/>
                <a:cs typeface="Arial" charset="0"/>
              </a:rPr>
              <a:t>يشرح تباين الله و البشر و تجاوز الحدود الطبيعية</a:t>
            </a:r>
            <a:endParaRPr lang="en-US" altLang="zh-CN" sz="2800" b="1" dirty="0">
              <a:solidFill>
                <a:srgbClr val="FFFFFF"/>
              </a:solidFill>
              <a:latin typeface="Arial" charset="0"/>
              <a:ea typeface="ＭＳ Ｐゴシック" charset="0"/>
              <a:cs typeface="Arial" charset="0"/>
            </a:endParaRPr>
          </a:p>
        </p:txBody>
      </p:sp>
      <p:sp>
        <p:nvSpPr>
          <p:cNvPr id="1004556" name="Rectangle 12"/>
          <p:cNvSpPr>
            <a:spLocks noChangeArrowheads="1"/>
          </p:cNvSpPr>
          <p:nvPr/>
        </p:nvSpPr>
        <p:spPr bwMode="auto">
          <a:xfrm>
            <a:off x="5029200" y="2286000"/>
            <a:ext cx="4114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altLang="zh-CN" sz="2800" b="1" dirty="0">
                <a:solidFill>
                  <a:srgbClr val="FFFFFF"/>
                </a:solidFill>
                <a:latin typeface="Arial" charset="0"/>
                <a:ea typeface="ＭＳ Ｐゴシック" charset="0"/>
                <a:cs typeface="Arial" charset="0"/>
              </a:rPr>
              <a:t>النظرة الأقدم (1 أخنوخ ... الخ)</a:t>
            </a:r>
            <a:endParaRPr lang="en-US" altLang="zh-CN" sz="2800" b="1" dirty="0">
              <a:solidFill>
                <a:srgbClr val="FFFFFF"/>
              </a:solidFill>
              <a:latin typeface="Arial" charset="0"/>
              <a:ea typeface="ＭＳ Ｐゴシック" charset="0"/>
              <a:cs typeface="Arial" charset="0"/>
            </a:endParaRPr>
          </a:p>
          <a:p>
            <a:pPr marL="342900" indent="-342900" algn="r" defTabSz="914400" rtl="1" fontAlgn="base">
              <a:spcBef>
                <a:spcPct val="20000"/>
              </a:spcBef>
              <a:spcAft>
                <a:spcPct val="0"/>
              </a:spcAft>
              <a:buFontTx/>
              <a:buChar char="•"/>
            </a:pPr>
            <a:r>
              <a:rPr lang="ar-JO" altLang="zh-CN" sz="2800" b="1" dirty="0">
                <a:solidFill>
                  <a:srgbClr val="FFFFFF"/>
                </a:solidFill>
                <a:latin typeface="Arial" charset="0"/>
                <a:ea typeface="ＭＳ Ｐゴシック" charset="0"/>
                <a:cs typeface="Arial" charset="0"/>
              </a:rPr>
              <a:t>دعم العهد الجديد</a:t>
            </a:r>
          </a:p>
          <a:p>
            <a:pPr marL="342900" indent="-342900" algn="r" defTabSz="914400" rtl="1" fontAlgn="base">
              <a:spcBef>
                <a:spcPct val="20000"/>
              </a:spcBef>
              <a:spcAft>
                <a:spcPct val="0"/>
              </a:spcAft>
            </a:pPr>
            <a:r>
              <a:rPr lang="ar-JO" altLang="zh-CN" sz="2800" b="1" dirty="0">
                <a:solidFill>
                  <a:srgbClr val="FFFFFF"/>
                </a:solidFill>
                <a:latin typeface="Arial" charset="0"/>
                <a:ea typeface="ＭＳ Ｐゴシック" charset="0"/>
                <a:cs typeface="Arial" charset="0"/>
              </a:rPr>
              <a:t>(2 بط 2: 4، يه 6-7)</a:t>
            </a:r>
            <a:endParaRPr lang="en-US" altLang="zh-CN" sz="2800" b="1" dirty="0">
              <a:solidFill>
                <a:srgbClr val="FFFFFF"/>
              </a:solidFill>
              <a:latin typeface="Arial" charset="0"/>
              <a:ea typeface="ＭＳ Ｐゴシック" charset="0"/>
              <a:cs typeface="Arial" charset="0"/>
            </a:endParaRPr>
          </a:p>
          <a:p>
            <a:pPr marL="342900" indent="-342900" algn="r" defTabSz="914400" rtl="1" fontAlgn="base">
              <a:spcBef>
                <a:spcPct val="20000"/>
              </a:spcBef>
              <a:spcAft>
                <a:spcPct val="0"/>
              </a:spcAft>
              <a:buFontTx/>
              <a:buChar char="•"/>
            </a:pPr>
            <a:r>
              <a:rPr lang="ar-JO" altLang="zh-CN" sz="2800" b="1" dirty="0">
                <a:solidFill>
                  <a:srgbClr val="FFFFFF"/>
                </a:solidFill>
                <a:latin typeface="Arial" charset="0"/>
                <a:ea typeface="ＭＳ Ｐゴシック" charset="0"/>
                <a:cs typeface="Arial" charset="0"/>
              </a:rPr>
              <a:t>يفسر قوة نسل العمالقة</a:t>
            </a:r>
            <a:endParaRPr lang="en-US" altLang="zh-CN" sz="28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8301562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4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45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455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455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455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45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555" grpId="0" build="p"/>
      <p:bldP spid="100455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a:xfrm>
            <a:off x="3072190" y="609600"/>
            <a:ext cx="5690810" cy="1809448"/>
          </a:xfrm>
        </p:spPr>
        <p:txBody>
          <a:bodyPr/>
          <a:lstStyle/>
          <a:p>
            <a:pPr eaLnBrk="1" hangingPunct="1"/>
            <a:r>
              <a:rPr lang="ar-JO" altLang="zh-CN" sz="4800" b="1" dirty="0">
                <a:solidFill>
                  <a:schemeClr val="bg1"/>
                </a:solidFill>
                <a:latin typeface="Arial" charset="0"/>
                <a:ea typeface="ＭＳ Ｐゴシック" charset="0"/>
              </a:rPr>
              <a:t>نقد</a:t>
            </a:r>
            <a:br>
              <a:rPr lang="ar-JO" altLang="zh-CN" sz="4800" b="1" dirty="0">
                <a:solidFill>
                  <a:schemeClr val="bg1"/>
                </a:solidFill>
                <a:latin typeface="Arial" charset="0"/>
                <a:ea typeface="ＭＳ Ｐゴシック" charset="0"/>
              </a:rPr>
            </a:br>
            <a:r>
              <a:rPr lang="ar-JO" altLang="zh-CN" sz="4800" b="1" dirty="0">
                <a:solidFill>
                  <a:schemeClr val="bg1"/>
                </a:solidFill>
                <a:latin typeface="Arial" charset="0"/>
                <a:ea typeface="ＭＳ Ｐゴシック" charset="0"/>
              </a:rPr>
              <a:t>نظرية الملائكة</a:t>
            </a:r>
            <a:endParaRPr lang="en-US" altLang="zh-CN" sz="4800" b="1" dirty="0">
              <a:solidFill>
                <a:schemeClr val="bg1"/>
              </a:solidFill>
              <a:latin typeface="Arial" charset="0"/>
              <a:ea typeface="ＭＳ Ｐゴシック" charset="0"/>
            </a:endParaRPr>
          </a:p>
        </p:txBody>
      </p:sp>
      <p:sp>
        <p:nvSpPr>
          <p:cNvPr id="182274" name="Text Box 3"/>
          <p:cNvSpPr txBox="1">
            <a:spLocks noChangeArrowheads="1"/>
          </p:cNvSpPr>
          <p:nvPr/>
        </p:nvSpPr>
        <p:spPr bwMode="auto">
          <a:xfrm>
            <a:off x="8481667" y="150168"/>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FFFFFF"/>
                </a:solidFill>
                <a:latin typeface="Arial"/>
                <a:cs typeface="Arial"/>
              </a:rPr>
              <a:t>83</a:t>
            </a:r>
            <a:endParaRPr lang="en-US" altLang="zh-CN" dirty="0">
              <a:solidFill>
                <a:srgbClr val="000000"/>
              </a:solidFill>
              <a:latin typeface="Arial"/>
              <a:cs typeface="Arial"/>
            </a:endParaRPr>
          </a:p>
        </p:txBody>
      </p:sp>
      <p:sp>
        <p:nvSpPr>
          <p:cNvPr id="1009672" name="Rectangle 8"/>
          <p:cNvSpPr>
            <a:spLocks noChangeArrowheads="1"/>
          </p:cNvSpPr>
          <p:nvPr/>
        </p:nvSpPr>
        <p:spPr bwMode="auto">
          <a:xfrm>
            <a:off x="304800" y="2612565"/>
            <a:ext cx="46482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fontAlgn="base">
              <a:lnSpc>
                <a:spcPct val="90000"/>
              </a:lnSpc>
              <a:spcBef>
                <a:spcPct val="20000"/>
              </a:spcBef>
              <a:spcAft>
                <a:spcPct val="0"/>
              </a:spcAft>
            </a:pPr>
            <a:r>
              <a:rPr lang="ar-JO" altLang="ja-JP" sz="2400" b="1" dirty="0">
                <a:solidFill>
                  <a:srgbClr val="FFFFFF"/>
                </a:solidFill>
                <a:latin typeface="Arial"/>
                <a:ea typeface="ＭＳ Ｐゴシック" charset="0"/>
                <a:cs typeface="Arial"/>
              </a:rPr>
              <a:t>- قد يقصد الله حكاماً بشريين (مز 82: 1، 6-7)  و لكن ليس بنو الله</a:t>
            </a:r>
            <a:endParaRPr lang="en-US" altLang="ja-JP" sz="2400" b="1" dirty="0">
              <a:solidFill>
                <a:srgbClr val="FFFFFF"/>
              </a:solidFill>
              <a:latin typeface="Arial"/>
              <a:ea typeface="ＭＳ Ｐゴシック" charset="0"/>
              <a:cs typeface="Arial"/>
            </a:endParaRPr>
          </a:p>
          <a:p>
            <a:pPr marL="342900" indent="-342900" defTabSz="914400" fontAlgn="base">
              <a:lnSpc>
                <a:spcPct val="90000"/>
              </a:lnSpc>
              <a:spcBef>
                <a:spcPct val="20000"/>
              </a:spcBef>
              <a:spcAft>
                <a:spcPct val="0"/>
              </a:spcAft>
            </a:pPr>
            <a:endParaRPr lang="en-US" altLang="ja-JP" sz="24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Tx/>
              <a:buChar char="-"/>
            </a:pPr>
            <a:r>
              <a:rPr lang="ar-JO" altLang="ja-JP" sz="2400" b="1" dirty="0">
                <a:solidFill>
                  <a:srgbClr val="FFFFFF"/>
                </a:solidFill>
                <a:latin typeface="Arial"/>
                <a:ea typeface="ＭＳ Ｐゴシック" charset="0"/>
                <a:cs typeface="Arial"/>
              </a:rPr>
              <a:t>في القيامة لا يزوج الناس و لا يتزوجون لكن سيكونون كملائكة السماء (مت 22: 30)</a:t>
            </a:r>
          </a:p>
          <a:p>
            <a:pPr marL="342900" indent="-342900" algn="r" defTabSz="914400" rtl="1" fontAlgn="base">
              <a:lnSpc>
                <a:spcPct val="90000"/>
              </a:lnSpc>
              <a:spcBef>
                <a:spcPct val="20000"/>
              </a:spcBef>
              <a:spcAft>
                <a:spcPct val="0"/>
              </a:spcAft>
            </a:pPr>
            <a:r>
              <a:rPr lang="ar-JO" altLang="ja-JP" sz="2400" b="1" dirty="0">
                <a:solidFill>
                  <a:srgbClr val="FFFFFF"/>
                </a:solidFill>
                <a:latin typeface="Arial"/>
                <a:ea typeface="ＭＳ Ｐゴシック" charset="0"/>
                <a:cs typeface="Arial"/>
              </a:rPr>
              <a:t>    - لكن هل العزوبية في المستقبل تشير إلى العزوبية في الماضي ؟</a:t>
            </a:r>
            <a:endParaRPr lang="en-US" altLang="ja-JP" sz="2400" b="1" dirty="0">
              <a:solidFill>
                <a:srgbClr val="FFFFFF"/>
              </a:solidFill>
              <a:latin typeface="Arial"/>
              <a:ea typeface="ＭＳ Ｐゴシック" charset="0"/>
              <a:cs typeface="Arial"/>
            </a:endParaRPr>
          </a:p>
          <a:p>
            <a:pPr marL="342900" indent="-342900" defTabSz="914400" fontAlgn="base">
              <a:lnSpc>
                <a:spcPct val="90000"/>
              </a:lnSpc>
              <a:spcBef>
                <a:spcPct val="20000"/>
              </a:spcBef>
              <a:spcAft>
                <a:spcPct val="0"/>
              </a:spcAft>
            </a:pPr>
            <a:r>
              <a:rPr lang="en-US" altLang="zh-CN" sz="2400" b="1" dirty="0">
                <a:solidFill>
                  <a:srgbClr val="FFFFFF"/>
                </a:solidFill>
                <a:latin typeface="Arial"/>
                <a:ea typeface="ＭＳ Ｐゴシック" charset="0"/>
                <a:cs typeface="Arial"/>
              </a:rPr>
              <a:t>	</a:t>
            </a:r>
          </a:p>
        </p:txBody>
      </p:sp>
      <p:sp>
        <p:nvSpPr>
          <p:cNvPr id="1009673" name="Rectangle 9"/>
          <p:cNvSpPr>
            <a:spLocks noChangeArrowheads="1"/>
          </p:cNvSpPr>
          <p:nvPr/>
        </p:nvSpPr>
        <p:spPr bwMode="auto">
          <a:xfrm>
            <a:off x="4876800" y="2612565"/>
            <a:ext cx="4038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altLang="zh-CN" sz="2400" b="1" dirty="0">
                <a:solidFill>
                  <a:srgbClr val="FFFFFF"/>
                </a:solidFill>
                <a:latin typeface="Arial"/>
                <a:ea typeface="ＭＳ Ｐゴシック" charset="0"/>
                <a:cs typeface="Arial"/>
              </a:rPr>
              <a:t>يبدو أن معاقبة البشر على خطية الملائكة أمر غير عادل</a:t>
            </a:r>
          </a:p>
          <a:p>
            <a:pPr marL="342900" indent="-342900" algn="r" defTabSz="914400" rtl="1" fontAlgn="base">
              <a:spcBef>
                <a:spcPct val="20000"/>
              </a:spcBef>
              <a:spcAft>
                <a:spcPct val="0"/>
              </a:spcAft>
            </a:pPr>
            <a:r>
              <a:rPr lang="ar-JO" altLang="zh-CN" sz="2400" b="1" dirty="0">
                <a:solidFill>
                  <a:srgbClr val="FFFFFF"/>
                </a:solidFill>
                <a:latin typeface="Arial"/>
                <a:ea typeface="ＭＳ Ｐゴシック" charset="0"/>
                <a:cs typeface="Arial"/>
              </a:rPr>
              <a:t>    - لكن يهوذا 6 يقول أن بعض الملائكة مقيدة</a:t>
            </a:r>
            <a:endParaRPr lang="en-US" altLang="zh-CN" sz="2400" b="1" dirty="0">
              <a:solidFill>
                <a:srgbClr val="FFFFFF"/>
              </a:solidFill>
              <a:latin typeface="Arial"/>
              <a:ea typeface="ＭＳ Ｐゴシック" charset="0"/>
              <a:cs typeface="Arial"/>
            </a:endParaRPr>
          </a:p>
          <a:p>
            <a:pPr marL="342900" indent="-342900" defTabSz="914400" fontAlgn="base">
              <a:spcBef>
                <a:spcPct val="20000"/>
              </a:spcBef>
              <a:spcAft>
                <a:spcPct val="0"/>
              </a:spcAft>
            </a:pPr>
            <a:endParaRPr lang="en-US" altLang="zh-CN" sz="2400" b="1" dirty="0">
              <a:solidFill>
                <a:srgbClr val="FFFFFF"/>
              </a:solidFill>
              <a:latin typeface="Arial"/>
              <a:ea typeface="ＭＳ Ｐゴシック" charset="0"/>
              <a:cs typeface="Arial"/>
            </a:endParaRPr>
          </a:p>
          <a:p>
            <a:pPr marL="342900" indent="-342900" algn="r" defTabSz="914400" rtl="1" fontAlgn="base">
              <a:spcBef>
                <a:spcPct val="20000"/>
              </a:spcBef>
              <a:spcAft>
                <a:spcPct val="0"/>
              </a:spcAft>
              <a:buFontTx/>
              <a:buChar char="•"/>
            </a:pPr>
            <a:r>
              <a:rPr lang="ar-JO" altLang="zh-CN" sz="2400" b="1" dirty="0">
                <a:solidFill>
                  <a:srgbClr val="FFFFFF"/>
                </a:solidFill>
                <a:latin typeface="Arial"/>
                <a:ea typeface="ＭＳ Ｐゴシック" charset="0"/>
                <a:cs typeface="Arial"/>
              </a:rPr>
              <a:t>دعم العهد الجديد قابل للجدل</a:t>
            </a:r>
            <a:endParaRPr lang="en-US" altLang="zh-CN" sz="2400" b="1" dirty="0">
              <a:solidFill>
                <a:srgbClr val="FFFFFF"/>
              </a:solidFill>
              <a:latin typeface="Arial"/>
              <a:ea typeface="ＭＳ Ｐゴシック" charset="0"/>
              <a:cs typeface="Arial"/>
            </a:endParaRPr>
          </a:p>
          <a:p>
            <a:pPr marL="342900" indent="-342900" algn="r" defTabSz="914400" rtl="1" fontAlgn="base">
              <a:spcBef>
                <a:spcPct val="20000"/>
              </a:spcBef>
              <a:spcAft>
                <a:spcPct val="0"/>
              </a:spcAft>
              <a:buFontTx/>
              <a:buChar char="•"/>
            </a:pPr>
            <a:r>
              <a:rPr lang="ar-JO" altLang="zh-CN" sz="2400" b="1" dirty="0">
                <a:solidFill>
                  <a:srgbClr val="FFFFFF"/>
                </a:solidFill>
                <a:latin typeface="Arial"/>
                <a:ea typeface="ＭＳ Ｐゴシック" charset="0"/>
                <a:cs typeface="Arial"/>
              </a:rPr>
              <a:t>نغمة أسطورية</a:t>
            </a:r>
            <a:endParaRPr lang="en-US" altLang="zh-CN" sz="2400" b="1" dirty="0">
              <a:solidFill>
                <a:srgbClr val="FFFFFF"/>
              </a:solidFill>
              <a:latin typeface="Arial"/>
              <a:ea typeface="ＭＳ Ｐゴシック" charset="0"/>
              <a:cs typeface="Arial"/>
            </a:endParaRPr>
          </a:p>
          <a:p>
            <a:pPr marL="342900" indent="-342900" algn="r" defTabSz="914400" rtl="1" fontAlgn="base">
              <a:spcBef>
                <a:spcPct val="20000"/>
              </a:spcBef>
              <a:spcAft>
                <a:spcPct val="0"/>
              </a:spcAft>
              <a:buFontTx/>
              <a:buChar char="•"/>
            </a:pPr>
            <a:r>
              <a:rPr lang="ar-JO" altLang="zh-CN" sz="2400" b="1" dirty="0">
                <a:solidFill>
                  <a:srgbClr val="FFFFFF"/>
                </a:solidFill>
                <a:latin typeface="Arial"/>
                <a:ea typeface="ＭＳ Ｐゴシック" charset="0"/>
                <a:cs typeface="Arial"/>
              </a:rPr>
              <a:t>الملائكة غير موجودين في السياق</a:t>
            </a:r>
            <a:endParaRPr lang="en-US" altLang="zh-CN" sz="2400" b="1" dirty="0">
              <a:solidFill>
                <a:srgbClr val="FFFFFF"/>
              </a:solidFill>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0" y="0"/>
            <a:ext cx="2769810" cy="2571257"/>
          </a:xfrm>
          <a:prstGeom prst="rect">
            <a:avLst/>
          </a:prstGeom>
        </p:spPr>
      </p:pic>
    </p:spTree>
    <p:extLst>
      <p:ext uri="{BB962C8B-B14F-4D97-AF65-F5344CB8AC3E}">
        <p14:creationId xmlns:p14="http://schemas.microsoft.com/office/powerpoint/2010/main" val="41654313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96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967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967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967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967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967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0967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0967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0967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672" grpId="0" build="p"/>
      <p:bldP spid="1009673"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2"/>
          <p:cNvSpPr>
            <a:spLocks noGrp="1" noChangeArrowheads="1"/>
          </p:cNvSpPr>
          <p:nvPr>
            <p:ph type="title"/>
          </p:nvPr>
        </p:nvSpPr>
        <p:spPr>
          <a:xfrm>
            <a:off x="685800" y="304800"/>
            <a:ext cx="7772400" cy="838200"/>
          </a:xfrm>
          <a:gradFill rotWithShape="0">
            <a:gsLst>
              <a:gs pos="0">
                <a:schemeClr val="accent2"/>
              </a:gs>
              <a:gs pos="100000">
                <a:schemeClr val="accent2">
                  <a:gamma/>
                  <a:shade val="46275"/>
                  <a:invGamma/>
                </a:schemeClr>
              </a:gs>
            </a:gsLst>
            <a:path path="shape">
              <a:fillToRect l="50000" t="50000" r="50000" b="50000"/>
            </a:path>
          </a:gradFill>
        </p:spPr>
        <p:txBody>
          <a:bodyPr/>
          <a:lstStyle/>
          <a:p>
            <a:pPr eaLnBrk="1" hangingPunct="1">
              <a:defRPr/>
            </a:pPr>
            <a:r>
              <a:rPr lang="ar-JO" sz="4800" b="1" dirty="0">
                <a:solidFill>
                  <a:schemeClr val="bg1"/>
                </a:solidFill>
                <a:effectLst>
                  <a:outerShdw blurRad="38100" dist="38100" dir="2700000" algn="tl">
                    <a:srgbClr val="000000"/>
                  </a:outerShdw>
                </a:effectLst>
                <a:latin typeface="Arial" charset="0"/>
                <a:ea typeface="ＭＳ Ｐゴシック" charset="0"/>
              </a:rPr>
              <a:t>نظرية نسل شيث التقي</a:t>
            </a:r>
            <a:endParaRPr lang="en-US" dirty="0">
              <a:solidFill>
                <a:schemeClr val="bg1"/>
              </a:solidFill>
              <a:effectLst>
                <a:outerShdw blurRad="38100" dist="38100" dir="2700000" algn="tl">
                  <a:srgbClr val="000000"/>
                </a:outerShdw>
              </a:effectLst>
              <a:latin typeface="Arial" charset="0"/>
              <a:ea typeface="ＭＳ Ｐゴシック" charset="0"/>
            </a:endParaRPr>
          </a:p>
        </p:txBody>
      </p:sp>
      <p:sp>
        <p:nvSpPr>
          <p:cNvPr id="1011717" name="WordArt 5"/>
          <p:cNvSpPr>
            <a:spLocks noChangeArrowheads="1" noChangeShapeType="1" noTextEdit="1"/>
          </p:cNvSpPr>
          <p:nvPr/>
        </p:nvSpPr>
        <p:spPr bwMode="auto">
          <a:xfrm>
            <a:off x="304800" y="1295400"/>
            <a:ext cx="2209800" cy="723900"/>
          </a:xfrm>
          <a:prstGeom prst="rect">
            <a:avLst/>
          </a:prstGeom>
        </p:spPr>
        <p:txBody>
          <a:bodyPr wrap="none" fromWordArt="1">
            <a:prstTxWarp prst="textFadeUp">
              <a:avLst>
                <a:gd name="adj" fmla="val 9991"/>
              </a:avLst>
            </a:prstTxWarp>
          </a:bodyPr>
          <a:lstStyle/>
          <a:p>
            <a:pPr algn="ctr" defTabSz="914400" eaLnBrk="0" fontAlgn="base" hangingPunct="0">
              <a:spcBef>
                <a:spcPct val="0"/>
              </a:spcBef>
              <a:spcAft>
                <a:spcPct val="0"/>
              </a:spcAft>
            </a:pPr>
            <a:r>
              <a:rPr lang="ar-JO"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نقاط رئيسية</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endParaRPr>
          </a:p>
        </p:txBody>
      </p:sp>
      <p:sp>
        <p:nvSpPr>
          <p:cNvPr id="1011718" name="WordArt 6"/>
          <p:cNvSpPr>
            <a:spLocks noChangeArrowheads="1" noChangeShapeType="1" noTextEdit="1"/>
          </p:cNvSpPr>
          <p:nvPr/>
        </p:nvSpPr>
        <p:spPr bwMode="auto">
          <a:xfrm>
            <a:off x="4648200" y="1371600"/>
            <a:ext cx="1752600" cy="642938"/>
          </a:xfrm>
          <a:prstGeom prst="rect">
            <a:avLst/>
          </a:prstGeom>
        </p:spPr>
        <p:txBody>
          <a:bodyPr wrap="none" numCol="1"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لكن</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1011720" name="Rectangle 8"/>
          <p:cNvSpPr>
            <a:spLocks noChangeArrowheads="1"/>
          </p:cNvSpPr>
          <p:nvPr/>
        </p:nvSpPr>
        <p:spPr bwMode="auto">
          <a:xfrm>
            <a:off x="304800" y="2057400"/>
            <a:ext cx="4114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lnSpc>
                <a:spcPct val="90000"/>
              </a:lnSpc>
              <a:spcBef>
                <a:spcPct val="20000"/>
              </a:spcBef>
              <a:spcAft>
                <a:spcPct val="0"/>
              </a:spcAft>
              <a:buFontTx/>
              <a:buChar char="•"/>
            </a:pPr>
            <a:r>
              <a:rPr lang="ar-JO" altLang="ja-JP" sz="2400" b="1" dirty="0">
                <a:solidFill>
                  <a:srgbClr val="FFFFFF"/>
                </a:solidFill>
                <a:latin typeface="Arial"/>
                <a:ea typeface="ＭＳ Ｐゴシック" charset="0"/>
                <a:cs typeface="Arial"/>
              </a:rPr>
              <a:t>إيلوهيم (الله) يشير أحياناً إلى البشر</a:t>
            </a:r>
            <a:endParaRPr lang="en-US" altLang="zh-CN" sz="24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Tx/>
              <a:buChar char="•"/>
            </a:pPr>
            <a:r>
              <a:rPr lang="ar-JO" altLang="zh-CN" sz="2400" b="1" dirty="0">
                <a:solidFill>
                  <a:srgbClr val="FFFFFF"/>
                </a:solidFill>
                <a:latin typeface="Arial"/>
                <a:ea typeface="ＭＳ Ｐゴシック" charset="0"/>
                <a:cs typeface="Arial"/>
              </a:rPr>
              <a:t>نسل قايين العالمي يتباين مع نسل شيث التقي في تك 4</a:t>
            </a:r>
            <a:endParaRPr lang="en-US" altLang="zh-CN" sz="24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Tx/>
              <a:buChar char="•"/>
            </a:pPr>
            <a:r>
              <a:rPr lang="ar-JO" altLang="zh-CN" sz="2400" b="1" dirty="0">
                <a:solidFill>
                  <a:srgbClr val="FFFFFF"/>
                </a:solidFill>
                <a:latin typeface="Arial"/>
                <a:ea typeface="ＭＳ Ｐゴシック" charset="0"/>
                <a:cs typeface="Arial"/>
              </a:rPr>
              <a:t>يجب أن يبقى نسل البركة نقياً</a:t>
            </a:r>
            <a:endParaRPr lang="en-US" altLang="zh-CN" sz="24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Tx/>
              <a:buChar char="•"/>
            </a:pPr>
            <a:r>
              <a:rPr lang="ar-JO" altLang="zh-CN" sz="2400" b="1" dirty="0">
                <a:solidFill>
                  <a:srgbClr val="FFFFFF"/>
                </a:solidFill>
                <a:latin typeface="Arial"/>
                <a:ea typeface="ＭＳ Ｐゴシック" charset="0"/>
                <a:cs typeface="Arial"/>
              </a:rPr>
              <a:t>دعم كل من لوثر و كالفن هذه النظرية</a:t>
            </a:r>
            <a:endParaRPr lang="en-US" altLang="zh-CN" sz="2400" b="1" dirty="0">
              <a:solidFill>
                <a:srgbClr val="FFFFFF"/>
              </a:solidFill>
              <a:latin typeface="Arial"/>
              <a:ea typeface="ＭＳ Ｐゴシック" charset="0"/>
              <a:cs typeface="Arial"/>
            </a:endParaRPr>
          </a:p>
        </p:txBody>
      </p:sp>
      <p:sp>
        <p:nvSpPr>
          <p:cNvPr id="1011721" name="Rectangle 9"/>
          <p:cNvSpPr>
            <a:spLocks noChangeArrowheads="1"/>
          </p:cNvSpPr>
          <p:nvPr/>
        </p:nvSpPr>
        <p:spPr bwMode="auto">
          <a:xfrm>
            <a:off x="4572000" y="2057400"/>
            <a:ext cx="38862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lnSpc>
                <a:spcPct val="90000"/>
              </a:lnSpc>
              <a:spcBef>
                <a:spcPct val="20000"/>
              </a:spcBef>
              <a:spcAft>
                <a:spcPct val="0"/>
              </a:spcAft>
              <a:buFont typeface="Wingdings" charset="0"/>
              <a:buChar char="Ø"/>
            </a:pPr>
            <a:r>
              <a:rPr lang="ar-JO" altLang="zh-CN" sz="2400" b="1" dirty="0">
                <a:solidFill>
                  <a:srgbClr val="FFFFFF"/>
                </a:solidFill>
                <a:latin typeface="Arial"/>
                <a:ea typeface="ＭＳ Ｐゴシック" charset="0"/>
                <a:cs typeface="Arial"/>
              </a:rPr>
              <a:t>هذا ليس الإستخدام الطبيعي</a:t>
            </a:r>
            <a:endParaRPr lang="en-US" altLang="ja-JP" sz="24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 typeface="Wingdings" charset="0"/>
              <a:buChar char="Ø"/>
            </a:pPr>
            <a:r>
              <a:rPr lang="ar-JO" altLang="ja-JP" sz="2400" b="1" dirty="0">
                <a:solidFill>
                  <a:srgbClr val="FFFFFF"/>
                </a:solidFill>
                <a:latin typeface="Arial"/>
                <a:ea typeface="ＭＳ Ｐゴシック" charset="0"/>
                <a:cs typeface="Arial"/>
              </a:rPr>
              <a:t>بنات الناس عامة و بدون شعور شرير</a:t>
            </a:r>
            <a:endParaRPr lang="en-US" altLang="zh-CN" sz="24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 typeface="Wingdings" charset="0"/>
              <a:buChar char="Ø"/>
            </a:pPr>
            <a:r>
              <a:rPr lang="ar-JO" altLang="zh-CN" sz="2400" b="1" dirty="0">
                <a:solidFill>
                  <a:srgbClr val="FFFFFF"/>
                </a:solidFill>
                <a:latin typeface="Arial"/>
                <a:ea typeface="ＭＳ Ｐゴシック" charset="0"/>
                <a:cs typeface="Arial"/>
              </a:rPr>
              <a:t>لا يوجد دليل يظهر فصل هذين النسلين</a:t>
            </a:r>
            <a:endParaRPr lang="en-US" altLang="zh-CN" sz="24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 typeface="Wingdings" charset="0"/>
              <a:buChar char="Ø"/>
            </a:pPr>
            <a:r>
              <a:rPr lang="ar-JO" altLang="zh-CN" sz="2400" b="1" dirty="0">
                <a:solidFill>
                  <a:srgbClr val="FFFFFF"/>
                </a:solidFill>
                <a:latin typeface="Arial"/>
                <a:ea typeface="ＭＳ Ｐゴシック" charset="0"/>
                <a:cs typeface="Arial"/>
              </a:rPr>
              <a:t>دعمهم متأخر و غير مناسب</a:t>
            </a:r>
            <a:endParaRPr lang="en-US" altLang="zh-CN" sz="2400" b="1" dirty="0">
              <a:solidFill>
                <a:srgbClr val="FFFFFF"/>
              </a:solidFill>
              <a:latin typeface="Arial"/>
              <a:ea typeface="ＭＳ Ｐゴシック" charset="0"/>
              <a:cs typeface="Arial"/>
            </a:endParaRPr>
          </a:p>
          <a:p>
            <a:pPr marL="342900" indent="-342900" algn="r" defTabSz="914400" rtl="1" fontAlgn="base">
              <a:lnSpc>
                <a:spcPct val="90000"/>
              </a:lnSpc>
              <a:spcBef>
                <a:spcPct val="20000"/>
              </a:spcBef>
              <a:spcAft>
                <a:spcPct val="0"/>
              </a:spcAft>
              <a:buFont typeface="Wingdings" charset="0"/>
              <a:buChar char="Ø"/>
            </a:pPr>
            <a:r>
              <a:rPr lang="ar-JO" altLang="zh-CN" sz="2400" b="1" dirty="0">
                <a:solidFill>
                  <a:srgbClr val="FFFFFF"/>
                </a:solidFill>
                <a:latin typeface="Arial"/>
                <a:ea typeface="ＭＳ Ｐゴシック" charset="0"/>
                <a:cs typeface="Arial"/>
              </a:rPr>
              <a:t>الرجال في عدد1 يتماشى مع الرجال في عدد 2</a:t>
            </a:r>
            <a:endParaRPr lang="en-US" altLang="zh-CN" sz="24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17840207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11717"/>
                                        </p:tgtEl>
                                        <p:attrNameLst>
                                          <p:attrName>style.visibility</p:attrName>
                                        </p:attrNameLst>
                                      </p:cBhvr>
                                      <p:to>
                                        <p:strVal val="visible"/>
                                      </p:to>
                                    </p:set>
                                    <p:animEffect transition="in" filter="circle(in)">
                                      <p:cBhvr>
                                        <p:cTn id="7" dur="2000"/>
                                        <p:tgtEl>
                                          <p:spTgt spid="10117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11720">
                                            <p:txEl>
                                              <p:pRg st="0" end="0"/>
                                            </p:txEl>
                                          </p:spTgt>
                                        </p:tgtEl>
                                        <p:attrNameLst>
                                          <p:attrName>style.visibility</p:attrName>
                                        </p:attrNameLst>
                                      </p:cBhvr>
                                      <p:to>
                                        <p:strVal val="visible"/>
                                      </p:to>
                                    </p:set>
                                    <p:anim calcmode="lin" valueType="num">
                                      <p:cBhvr additive="base">
                                        <p:cTn id="12" dur="500" fill="hold"/>
                                        <p:tgtEl>
                                          <p:spTgt spid="101172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117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11720">
                                            <p:txEl>
                                              <p:pRg st="1" end="1"/>
                                            </p:txEl>
                                          </p:spTgt>
                                        </p:tgtEl>
                                        <p:attrNameLst>
                                          <p:attrName>style.visibility</p:attrName>
                                        </p:attrNameLst>
                                      </p:cBhvr>
                                      <p:to>
                                        <p:strVal val="visible"/>
                                      </p:to>
                                    </p:set>
                                    <p:anim calcmode="lin" valueType="num">
                                      <p:cBhvr additive="base">
                                        <p:cTn id="18" dur="500" fill="hold"/>
                                        <p:tgtEl>
                                          <p:spTgt spid="101172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117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11720">
                                            <p:txEl>
                                              <p:pRg st="2" end="2"/>
                                            </p:txEl>
                                          </p:spTgt>
                                        </p:tgtEl>
                                        <p:attrNameLst>
                                          <p:attrName>style.visibility</p:attrName>
                                        </p:attrNameLst>
                                      </p:cBhvr>
                                      <p:to>
                                        <p:strVal val="visible"/>
                                      </p:to>
                                    </p:set>
                                    <p:anim calcmode="lin" valueType="num">
                                      <p:cBhvr additive="base">
                                        <p:cTn id="24" dur="500" fill="hold"/>
                                        <p:tgtEl>
                                          <p:spTgt spid="101172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117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11720">
                                            <p:txEl>
                                              <p:pRg st="3" end="3"/>
                                            </p:txEl>
                                          </p:spTgt>
                                        </p:tgtEl>
                                        <p:attrNameLst>
                                          <p:attrName>style.visibility</p:attrName>
                                        </p:attrNameLst>
                                      </p:cBhvr>
                                      <p:to>
                                        <p:strVal val="visible"/>
                                      </p:to>
                                    </p:set>
                                    <p:anim calcmode="lin" valueType="num">
                                      <p:cBhvr additive="base">
                                        <p:cTn id="30" dur="500" fill="hold"/>
                                        <p:tgtEl>
                                          <p:spTgt spid="1011720">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117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011718"/>
                                        </p:tgtEl>
                                        <p:attrNameLst>
                                          <p:attrName>style.visibility</p:attrName>
                                        </p:attrNameLst>
                                      </p:cBhvr>
                                      <p:to>
                                        <p:strVal val="visible"/>
                                      </p:to>
                                    </p:set>
                                    <p:animEffect transition="in" filter="circle(in)">
                                      <p:cBhvr>
                                        <p:cTn id="36" dur="2000"/>
                                        <p:tgtEl>
                                          <p:spTgt spid="10117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11721">
                                            <p:txEl>
                                              <p:pRg st="0" end="0"/>
                                            </p:txEl>
                                          </p:spTgt>
                                        </p:tgtEl>
                                        <p:attrNameLst>
                                          <p:attrName>style.visibility</p:attrName>
                                        </p:attrNameLst>
                                      </p:cBhvr>
                                      <p:to>
                                        <p:strVal val="visible"/>
                                      </p:to>
                                    </p:set>
                                    <p:anim calcmode="lin" valueType="num">
                                      <p:cBhvr additive="base">
                                        <p:cTn id="41" dur="500" fill="hold"/>
                                        <p:tgtEl>
                                          <p:spTgt spid="101172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117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11721">
                                            <p:txEl>
                                              <p:pRg st="1" end="1"/>
                                            </p:txEl>
                                          </p:spTgt>
                                        </p:tgtEl>
                                        <p:attrNameLst>
                                          <p:attrName>style.visibility</p:attrName>
                                        </p:attrNameLst>
                                      </p:cBhvr>
                                      <p:to>
                                        <p:strVal val="visible"/>
                                      </p:to>
                                    </p:set>
                                    <p:anim calcmode="lin" valueType="num">
                                      <p:cBhvr additive="base">
                                        <p:cTn id="47" dur="500" fill="hold"/>
                                        <p:tgtEl>
                                          <p:spTgt spid="1011721">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117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11721">
                                            <p:txEl>
                                              <p:pRg st="2" end="2"/>
                                            </p:txEl>
                                          </p:spTgt>
                                        </p:tgtEl>
                                        <p:attrNameLst>
                                          <p:attrName>style.visibility</p:attrName>
                                        </p:attrNameLst>
                                      </p:cBhvr>
                                      <p:to>
                                        <p:strVal val="visible"/>
                                      </p:to>
                                    </p:set>
                                    <p:anim calcmode="lin" valueType="num">
                                      <p:cBhvr additive="base">
                                        <p:cTn id="53" dur="500" fill="hold"/>
                                        <p:tgtEl>
                                          <p:spTgt spid="1011721">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0117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11721">
                                            <p:txEl>
                                              <p:pRg st="3" end="3"/>
                                            </p:txEl>
                                          </p:spTgt>
                                        </p:tgtEl>
                                        <p:attrNameLst>
                                          <p:attrName>style.visibility</p:attrName>
                                        </p:attrNameLst>
                                      </p:cBhvr>
                                      <p:to>
                                        <p:strVal val="visible"/>
                                      </p:to>
                                    </p:set>
                                    <p:anim calcmode="lin" valueType="num">
                                      <p:cBhvr additive="base">
                                        <p:cTn id="59" dur="500" fill="hold"/>
                                        <p:tgtEl>
                                          <p:spTgt spid="1011721">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117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011721">
                                            <p:txEl>
                                              <p:pRg st="4" end="4"/>
                                            </p:txEl>
                                          </p:spTgt>
                                        </p:tgtEl>
                                        <p:attrNameLst>
                                          <p:attrName>style.visibility</p:attrName>
                                        </p:attrNameLst>
                                      </p:cBhvr>
                                      <p:to>
                                        <p:strVal val="visible"/>
                                      </p:to>
                                    </p:set>
                                    <p:anim calcmode="lin" valueType="num">
                                      <p:cBhvr additive="base">
                                        <p:cTn id="65" dur="500" fill="hold"/>
                                        <p:tgtEl>
                                          <p:spTgt spid="1011721">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1172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1717" grpId="0" animBg="1"/>
      <p:bldP spid="1011718" grpId="0" animBg="1"/>
      <p:bldP spid="1011720" grpId="0" build="p"/>
      <p:bldP spid="101172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685800" y="304800"/>
            <a:ext cx="7772400" cy="838200"/>
          </a:xfrm>
          <a:gradFill rotWithShape="0">
            <a:gsLst>
              <a:gs pos="0">
                <a:srgbClr val="FFB038"/>
              </a:gs>
              <a:gs pos="100000">
                <a:srgbClr val="FFB038">
                  <a:gamma/>
                  <a:shade val="46275"/>
                  <a:invGamma/>
                </a:srgbClr>
              </a:gs>
            </a:gsLst>
            <a:path path="shape">
              <a:fillToRect l="50000" t="50000" r="50000" b="50000"/>
            </a:path>
          </a:gradFill>
        </p:spPr>
        <p:txBody>
          <a:bodyPr/>
          <a:lstStyle/>
          <a:p>
            <a:pPr eaLnBrk="1" hangingPunct="1">
              <a:defRPr/>
            </a:pPr>
            <a:r>
              <a:rPr lang="ar-JO" sz="4800" b="1" dirty="0">
                <a:solidFill>
                  <a:schemeClr val="bg1"/>
                </a:solidFill>
                <a:effectLst>
                  <a:outerShdw blurRad="38100" dist="38100" dir="2700000" algn="tl">
                    <a:srgbClr val="000000"/>
                  </a:outerShdw>
                </a:effectLst>
                <a:latin typeface="Arial" charset="0"/>
                <a:ea typeface="ＭＳ Ｐゴシック" charset="0"/>
              </a:rPr>
              <a:t>نظرية سلالة الحكام</a:t>
            </a:r>
            <a:endParaRPr lang="en-US" dirty="0">
              <a:solidFill>
                <a:schemeClr val="bg1"/>
              </a:solidFill>
              <a:effectLst>
                <a:outerShdw blurRad="38100" dist="38100" dir="2700000" algn="tl">
                  <a:srgbClr val="000000"/>
                </a:outerShdw>
              </a:effectLst>
              <a:latin typeface="Arial" charset="0"/>
              <a:ea typeface="ＭＳ Ｐゴシック" charset="0"/>
            </a:endParaRPr>
          </a:p>
        </p:txBody>
      </p:sp>
      <p:sp>
        <p:nvSpPr>
          <p:cNvPr id="1013765" name="WordArt 5"/>
          <p:cNvSpPr>
            <a:spLocks noChangeArrowheads="1" noChangeShapeType="1" noTextEdit="1"/>
          </p:cNvSpPr>
          <p:nvPr/>
        </p:nvSpPr>
        <p:spPr bwMode="auto">
          <a:xfrm>
            <a:off x="304800" y="1295400"/>
            <a:ext cx="2209800" cy="723900"/>
          </a:xfrm>
          <a:prstGeom prst="rect">
            <a:avLst/>
          </a:prstGeom>
        </p:spPr>
        <p:txBody>
          <a:bodyPr wrap="none" fromWordArt="1">
            <a:prstTxWarp prst="textFadeUp">
              <a:avLst>
                <a:gd name="adj" fmla="val 9991"/>
              </a:avLst>
            </a:prstTxWarp>
          </a:bodyPr>
          <a:lstStyle/>
          <a:p>
            <a:pPr algn="ctr" defTabSz="914400" eaLnBrk="0" fontAlgn="base" hangingPunct="0">
              <a:spcBef>
                <a:spcPct val="0"/>
              </a:spcBef>
              <a:spcAft>
                <a:spcPct val="0"/>
              </a:spcAft>
            </a:pPr>
            <a:r>
              <a:rPr lang="ar-JO"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الدعم</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endParaRPr>
          </a:p>
        </p:txBody>
      </p:sp>
      <p:sp>
        <p:nvSpPr>
          <p:cNvPr id="1013766" name="WordArt 6"/>
          <p:cNvSpPr>
            <a:spLocks noChangeArrowheads="1" noChangeShapeType="1" noTextEdit="1"/>
          </p:cNvSpPr>
          <p:nvPr/>
        </p:nvSpPr>
        <p:spPr bwMode="auto">
          <a:xfrm>
            <a:off x="4648200" y="1371600"/>
            <a:ext cx="1752600" cy="642938"/>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المشاكل</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1013767" name="Rectangle 7"/>
          <p:cNvSpPr>
            <a:spLocks noChangeArrowheads="1"/>
          </p:cNvSpPr>
          <p:nvPr/>
        </p:nvSpPr>
        <p:spPr bwMode="auto">
          <a:xfrm>
            <a:off x="381000" y="2362200"/>
            <a:ext cx="4114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altLang="ja-JP" sz="2400" b="1" dirty="0">
                <a:solidFill>
                  <a:srgbClr val="FFFFFF"/>
                </a:solidFill>
                <a:latin typeface="Arial"/>
                <a:ea typeface="ＭＳ Ｐゴシック" charset="0"/>
                <a:cs typeface="Arial"/>
              </a:rPr>
              <a:t>يشير إيلوهيم (الله) أحياناً إلى الحكام (خر 21: 6، 22: 8-9، 28، مز 82: 1، 6-7)</a:t>
            </a:r>
            <a:endParaRPr lang="en-US" altLang="ja-JP" sz="2400" b="1" dirty="0">
              <a:solidFill>
                <a:srgbClr val="FFFFFF"/>
              </a:solidFill>
              <a:latin typeface="Arial"/>
              <a:ea typeface="ＭＳ Ｐゴシック" charset="0"/>
              <a:cs typeface="Arial"/>
            </a:endParaRPr>
          </a:p>
          <a:p>
            <a:pPr marL="342900" indent="-342900" algn="r" defTabSz="914400" rtl="1" fontAlgn="base">
              <a:spcBef>
                <a:spcPct val="20000"/>
              </a:spcBef>
              <a:spcAft>
                <a:spcPct val="0"/>
              </a:spcAft>
              <a:buFontTx/>
              <a:buChar char="•"/>
            </a:pPr>
            <a:r>
              <a:rPr lang="ar-JO" altLang="zh-CN" sz="2400" b="1" dirty="0">
                <a:solidFill>
                  <a:srgbClr val="FFFFFF"/>
                </a:solidFill>
                <a:latin typeface="Arial"/>
                <a:ea typeface="ＭＳ Ｐゴシック" charset="0"/>
                <a:cs typeface="Arial"/>
              </a:rPr>
              <a:t>علاقة الله مع الملك تظهر كعلاقة أب مع ابنه (2 صم 7: 14)</a:t>
            </a:r>
            <a:endParaRPr lang="en-US" altLang="zh-CN" sz="2400" b="1" dirty="0">
              <a:solidFill>
                <a:srgbClr val="FFFFFF"/>
              </a:solidFill>
              <a:latin typeface="Arial"/>
              <a:ea typeface="ＭＳ Ｐゴシック" charset="0"/>
              <a:cs typeface="Arial"/>
            </a:endParaRPr>
          </a:p>
        </p:txBody>
      </p:sp>
      <p:sp>
        <p:nvSpPr>
          <p:cNvPr id="1013768" name="Rectangle 8"/>
          <p:cNvSpPr>
            <a:spLocks noChangeArrowheads="1"/>
          </p:cNvSpPr>
          <p:nvPr/>
        </p:nvSpPr>
        <p:spPr bwMode="auto">
          <a:xfrm>
            <a:off x="4648200" y="2362200"/>
            <a:ext cx="381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 typeface="Wingdings" charset="0"/>
              <a:buChar char="Ø"/>
            </a:pPr>
            <a:r>
              <a:rPr lang="ar-JO" altLang="ja-JP" sz="2400" b="1" dirty="0">
                <a:solidFill>
                  <a:srgbClr val="FFFFFF"/>
                </a:solidFill>
                <a:latin typeface="Arial"/>
                <a:ea typeface="ＭＳ Ｐゴシック" charset="0"/>
                <a:cs typeface="Arial"/>
              </a:rPr>
              <a:t>صحيح لكن الحكام ليسوا في السياق لذلك فإن اعتبار الملائكة هم بنو الله أفضل</a:t>
            </a:r>
            <a:endParaRPr lang="en-US" altLang="zh-CN" sz="2400" b="1" dirty="0">
              <a:solidFill>
                <a:srgbClr val="FFFFFF"/>
              </a:solidFill>
              <a:latin typeface="Arial"/>
              <a:ea typeface="ＭＳ Ｐゴシック" charset="0"/>
              <a:cs typeface="Arial"/>
            </a:endParaRPr>
          </a:p>
          <a:p>
            <a:pPr marL="342900" indent="-342900" algn="r" defTabSz="914400" rtl="1" fontAlgn="base">
              <a:spcBef>
                <a:spcPct val="20000"/>
              </a:spcBef>
              <a:spcAft>
                <a:spcPct val="0"/>
              </a:spcAft>
              <a:buFont typeface="Wingdings" charset="0"/>
              <a:buChar char="Ø"/>
            </a:pPr>
            <a:r>
              <a:rPr lang="ar-JO" altLang="zh-CN" sz="2400" b="1" dirty="0">
                <a:solidFill>
                  <a:srgbClr val="FFFFFF"/>
                </a:solidFill>
                <a:latin typeface="Arial"/>
                <a:ea typeface="ＭＳ Ｐゴシック" charset="0"/>
                <a:cs typeface="Arial"/>
              </a:rPr>
              <a:t>صحيح لكن تك 6 لا يقول شيئاً عن الملوك</a:t>
            </a:r>
            <a:endParaRPr lang="en-US" altLang="ja-JP" sz="2400" b="1" dirty="0">
              <a:solidFill>
                <a:srgbClr val="FFFFFF"/>
              </a:solidFill>
              <a:latin typeface="Arial"/>
              <a:ea typeface="ＭＳ Ｐゴシック" charset="0"/>
              <a:cs typeface="Arial"/>
            </a:endParaRPr>
          </a:p>
          <a:p>
            <a:pPr marL="342900" indent="-342900" algn="r" defTabSz="914400" rtl="1" fontAlgn="base">
              <a:spcBef>
                <a:spcPct val="20000"/>
              </a:spcBef>
              <a:spcAft>
                <a:spcPct val="0"/>
              </a:spcAft>
              <a:buFont typeface="Wingdings" charset="0"/>
              <a:buChar char="Ø"/>
            </a:pPr>
            <a:r>
              <a:rPr lang="ar-JO" altLang="zh-CN" sz="2400" b="1" dirty="0">
                <a:solidFill>
                  <a:srgbClr val="FFFFFF"/>
                </a:solidFill>
                <a:latin typeface="Arial"/>
                <a:ea typeface="ＭＳ Ｐゴシック" charset="0"/>
                <a:cs typeface="Arial"/>
              </a:rPr>
              <a:t>هناك مجموعة من الملوك الذين لم يسموا ابداً بنو الله في العهد القديم و الشرق الأدنى القديم</a:t>
            </a:r>
            <a:endParaRPr lang="en-US" altLang="zh-CN" sz="24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40845377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13765"/>
                                        </p:tgtEl>
                                        <p:attrNameLst>
                                          <p:attrName>style.visibility</p:attrName>
                                        </p:attrNameLst>
                                      </p:cBhvr>
                                      <p:to>
                                        <p:strVal val="visible"/>
                                      </p:to>
                                    </p:set>
                                    <p:animEffect transition="in" filter="circle(in)">
                                      <p:cBhvr>
                                        <p:cTn id="7" dur="2000"/>
                                        <p:tgtEl>
                                          <p:spTgt spid="10137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13766"/>
                                        </p:tgtEl>
                                        <p:attrNameLst>
                                          <p:attrName>style.visibility</p:attrName>
                                        </p:attrNameLst>
                                      </p:cBhvr>
                                      <p:to>
                                        <p:strVal val="visible"/>
                                      </p:to>
                                    </p:set>
                                    <p:animEffect transition="in" filter="circle(in)">
                                      <p:cBhvr>
                                        <p:cTn id="12" dur="2000"/>
                                        <p:tgtEl>
                                          <p:spTgt spid="10137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13767">
                                            <p:txEl>
                                              <p:pRg st="0" end="0"/>
                                            </p:txEl>
                                          </p:spTgt>
                                        </p:tgtEl>
                                        <p:attrNameLst>
                                          <p:attrName>style.visibility</p:attrName>
                                        </p:attrNameLst>
                                      </p:cBhvr>
                                      <p:to>
                                        <p:strVal val="visible"/>
                                      </p:to>
                                    </p:set>
                                    <p:anim calcmode="lin" valueType="num">
                                      <p:cBhvr additive="base">
                                        <p:cTn id="17" dur="500" fill="hold"/>
                                        <p:tgtEl>
                                          <p:spTgt spid="101376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137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13767">
                                            <p:txEl>
                                              <p:pRg st="1" end="1"/>
                                            </p:txEl>
                                          </p:spTgt>
                                        </p:tgtEl>
                                        <p:attrNameLst>
                                          <p:attrName>style.visibility</p:attrName>
                                        </p:attrNameLst>
                                      </p:cBhvr>
                                      <p:to>
                                        <p:strVal val="visible"/>
                                      </p:to>
                                    </p:set>
                                    <p:anim calcmode="lin" valueType="num">
                                      <p:cBhvr additive="base">
                                        <p:cTn id="23" dur="500" fill="hold"/>
                                        <p:tgtEl>
                                          <p:spTgt spid="101376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137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13768">
                                            <p:txEl>
                                              <p:pRg st="0" end="0"/>
                                            </p:txEl>
                                          </p:spTgt>
                                        </p:tgtEl>
                                        <p:attrNameLst>
                                          <p:attrName>style.visibility</p:attrName>
                                        </p:attrNameLst>
                                      </p:cBhvr>
                                      <p:to>
                                        <p:strVal val="visible"/>
                                      </p:to>
                                    </p:set>
                                    <p:anim calcmode="lin" valueType="num">
                                      <p:cBhvr additive="base">
                                        <p:cTn id="29" dur="500" fill="hold"/>
                                        <p:tgtEl>
                                          <p:spTgt spid="101376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137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13768">
                                            <p:txEl>
                                              <p:pRg st="1" end="1"/>
                                            </p:txEl>
                                          </p:spTgt>
                                        </p:tgtEl>
                                        <p:attrNameLst>
                                          <p:attrName>style.visibility</p:attrName>
                                        </p:attrNameLst>
                                      </p:cBhvr>
                                      <p:to>
                                        <p:strVal val="visible"/>
                                      </p:to>
                                    </p:set>
                                    <p:anim calcmode="lin" valueType="num">
                                      <p:cBhvr additive="base">
                                        <p:cTn id="35" dur="500" fill="hold"/>
                                        <p:tgtEl>
                                          <p:spTgt spid="101376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137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13768">
                                            <p:txEl>
                                              <p:pRg st="2" end="2"/>
                                            </p:txEl>
                                          </p:spTgt>
                                        </p:tgtEl>
                                        <p:attrNameLst>
                                          <p:attrName>style.visibility</p:attrName>
                                        </p:attrNameLst>
                                      </p:cBhvr>
                                      <p:to>
                                        <p:strVal val="visible"/>
                                      </p:to>
                                    </p:set>
                                    <p:anim calcmode="lin" valueType="num">
                                      <p:cBhvr additive="base">
                                        <p:cTn id="41" dur="500" fill="hold"/>
                                        <p:tgtEl>
                                          <p:spTgt spid="1013768">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1376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65" grpId="0" animBg="1"/>
      <p:bldP spid="1013766" grpId="0" animBg="1"/>
      <p:bldP spid="1013767" grpId="0" build="p"/>
      <p:bldP spid="101376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800"/>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52400">
                    <a:srgbClr val="000000"/>
                  </a:glow>
                </a:effectLst>
                <a:latin typeface="Times New Roman" charset="0"/>
                <a:ea typeface="ＭＳ Ｐゴシック" charset="0"/>
                <a:cs typeface="ＭＳ Ｐゴシック" charset="0"/>
              </a:rPr>
              <a:t>يجب أن يتم تدمير الأرض لأن البشر</a:t>
            </a:r>
          </a:p>
          <a:p>
            <a:pPr>
              <a:defRPr/>
            </a:pPr>
            <a:r>
              <a:rPr lang="ar-JO" sz="3600" b="1" dirty="0">
                <a:solidFill>
                  <a:srgbClr val="FFFFFF"/>
                </a:solidFill>
                <a:effectLst>
                  <a:glow rad="152400">
                    <a:srgbClr val="000000"/>
                  </a:glow>
                </a:effectLst>
                <a:latin typeface="Times New Roman" charset="0"/>
                <a:ea typeface="ＭＳ Ｐゴシック" charset="0"/>
                <a:cs typeface="ＭＳ Ｐゴシック" charset="0"/>
              </a:rPr>
              <a:t>لا يعتنون بالبيئة</a:t>
            </a:r>
            <a:endParaRPr lang="en-US" sz="36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294407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2503" name="AutoShape 7"/>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1002498" name="Rectangle 2"/>
          <p:cNvSpPr>
            <a:spLocks noGrp="1" noChangeArrowheads="1"/>
          </p:cNvSpPr>
          <p:nvPr>
            <p:ph type="title"/>
          </p:nvPr>
        </p:nvSpPr>
        <p:spPr>
          <a:xfrm>
            <a:off x="533400" y="3200400"/>
            <a:ext cx="2667000" cy="1371600"/>
          </a:xfrm>
          <a:noFill/>
        </p:spPr>
        <p:txBody>
          <a:bodyPr/>
          <a:lstStyle/>
          <a:p>
            <a:pPr eaLnBrk="1" hangingPunct="1"/>
            <a:r>
              <a:rPr lang="ar-JO" altLang="zh-CN" sz="2800" b="1" dirty="0">
                <a:solidFill>
                  <a:schemeClr val="tx1"/>
                </a:solidFill>
                <a:latin typeface="Arial" charset="0"/>
                <a:ea typeface="ＭＳ Ｐゴシック" charset="0"/>
              </a:rPr>
              <a:t>يحتقر الله        كبرياء الإنسان</a:t>
            </a:r>
            <a:endParaRPr lang="en-US" altLang="zh-CN" sz="3200" dirty="0">
              <a:solidFill>
                <a:schemeClr val="tx1"/>
              </a:solidFill>
              <a:latin typeface="Arial" charset="0"/>
              <a:ea typeface="ＭＳ Ｐゴシック" charset="0"/>
            </a:endParaRPr>
          </a:p>
        </p:txBody>
      </p:sp>
    </p:spTree>
    <p:extLst>
      <p:ext uri="{BB962C8B-B14F-4D97-AF65-F5344CB8AC3E}">
        <p14:creationId xmlns:p14="http://schemas.microsoft.com/office/powerpoint/2010/main" val="7901277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250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02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03" grpId="0" animBg="1"/>
      <p:bldP spid="100249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76200" y="5943600"/>
            <a:ext cx="8915400" cy="914400"/>
          </a:xfrm>
          <a:solidFill>
            <a:srgbClr val="000A0D"/>
          </a:solidFill>
        </p:spPr>
        <p:txBody>
          <a:bodyPr/>
          <a:lstStyle/>
          <a:p>
            <a:pPr eaLnBrk="1" hangingPunct="1">
              <a:defRPr/>
            </a:pPr>
            <a:r>
              <a:rPr lang="ar-JO" sz="3200" b="1" dirty="0">
                <a:solidFill>
                  <a:schemeClr val="tx1"/>
                </a:solidFill>
                <a:effectLst>
                  <a:outerShdw blurRad="38100" dist="38100" dir="2700000" algn="tl">
                    <a:srgbClr val="010199"/>
                  </a:outerShdw>
                </a:effectLst>
                <a:latin typeface="Arial" charset="0"/>
                <a:ea typeface="ＭＳ Ｐゴシック" charset="0"/>
                <a:cs typeface="ＭＳ Ｐゴシック" charset="0"/>
              </a:rPr>
              <a:t>نظرية الآلهة الصغيرة تحمل مفاهيم وثنية</a:t>
            </a:r>
            <a:endParaRPr lang="en-US" sz="3200" b="1" dirty="0">
              <a:solidFill>
                <a:schemeClr val="tx1"/>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98662" name="Rectangle 6"/>
          <p:cNvSpPr>
            <a:spLocks noChangeArrowheads="1"/>
          </p:cNvSpPr>
          <p:nvPr/>
        </p:nvSpPr>
        <p:spPr bwMode="auto">
          <a:xfrm>
            <a:off x="228600" y="23813"/>
            <a:ext cx="4114800" cy="1093787"/>
          </a:xfrm>
          <a:prstGeom prst="rect">
            <a:avLst/>
          </a:prstGeom>
          <a:noFill/>
          <a:ln w="9525">
            <a:noFill/>
            <a:miter lim="800000"/>
            <a:headEnd/>
            <a:tailEnd/>
          </a:ln>
          <a:effectLst/>
        </p:spPr>
        <p:txBody>
          <a:bodyPr anchor="ctr" anchorCtr="1"/>
          <a:lstStyle/>
          <a:p>
            <a:pPr algn="ctr" defTabSz="914400" fontAlgn="base">
              <a:spcBef>
                <a:spcPct val="0"/>
              </a:spcBef>
              <a:spcAft>
                <a:spcPct val="0"/>
              </a:spcAft>
              <a:defRPr/>
            </a:pPr>
            <a:r>
              <a:rPr lang="ar-JO" sz="4400" dirty="0">
                <a:solidFill>
                  <a:srgbClr val="FFFFFF"/>
                </a:solidFill>
                <a:effectLst>
                  <a:outerShdw blurRad="38100" dist="38100" dir="2700000" algn="tl">
                    <a:srgbClr val="010199"/>
                  </a:outerShdw>
                </a:effectLst>
                <a:latin typeface="Arial" charset="0"/>
                <a:ea typeface="ＭＳ Ｐゴシック" charset="0"/>
                <a:cs typeface="ＭＳ Ｐゴシック" charset="0"/>
              </a:rPr>
              <a:t>ملحمة أتراحاسيس</a:t>
            </a:r>
            <a:endParaRPr lang="en-US" sz="44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98663" name="Rectangle 7"/>
          <p:cNvSpPr>
            <a:spLocks noChangeArrowheads="1"/>
          </p:cNvSpPr>
          <p:nvPr/>
        </p:nvSpPr>
        <p:spPr bwMode="auto">
          <a:xfrm>
            <a:off x="4267200" y="76200"/>
            <a:ext cx="2971800" cy="990600"/>
          </a:xfrm>
          <a:prstGeom prst="rect">
            <a:avLst/>
          </a:prstGeom>
          <a:noFill/>
          <a:ln w="9525">
            <a:noFill/>
            <a:miter lim="800000"/>
            <a:headEnd/>
            <a:tailEnd/>
          </a:ln>
          <a:effectLst/>
        </p:spPr>
        <p:txBody>
          <a:bodyPr anchor="ctr" anchorCtr="1"/>
          <a:lstStyle/>
          <a:p>
            <a:pPr algn="ctr" defTabSz="914400" fontAlgn="base">
              <a:spcBef>
                <a:spcPct val="0"/>
              </a:spcBef>
              <a:spcAft>
                <a:spcPct val="0"/>
              </a:spcAft>
              <a:defRPr/>
            </a:pPr>
            <a:r>
              <a:rPr lang="ar-JO" sz="4400" dirty="0">
                <a:solidFill>
                  <a:srgbClr val="000000"/>
                </a:solidFill>
                <a:effectLst>
                  <a:outerShdw blurRad="38100" dist="38100" dir="2700000" algn="tl">
                    <a:srgbClr val="FFFFFF"/>
                  </a:outerShdw>
                </a:effectLst>
                <a:latin typeface="Arial" charset="0"/>
                <a:ea typeface="ＭＳ Ｐゴシック" charset="0"/>
                <a:cs typeface="ＭＳ Ｐゴシック" charset="0"/>
              </a:rPr>
              <a:t>تكوين</a:t>
            </a:r>
            <a:endParaRPr lang="en-US" sz="4400" dirty="0">
              <a:solidFill>
                <a:srgbClr val="B2B2B2"/>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198664" name="Rectangle 8"/>
          <p:cNvSpPr>
            <a:spLocks noChangeArrowheads="1"/>
          </p:cNvSpPr>
          <p:nvPr/>
        </p:nvSpPr>
        <p:spPr bwMode="auto">
          <a:xfrm>
            <a:off x="76200" y="914400"/>
            <a:ext cx="4351338" cy="4724400"/>
          </a:xfrm>
          <a:prstGeom prst="rect">
            <a:avLst/>
          </a:prstGeom>
          <a:noFill/>
          <a:ln w="9525">
            <a:noFill/>
            <a:miter lim="800000"/>
            <a:headEnd/>
            <a:tailEnd/>
          </a:ln>
          <a:effectLst/>
        </p:spPr>
        <p:txBody>
          <a:bodyPr/>
          <a:lstStyle/>
          <a:p>
            <a:pPr algn="r">
              <a:defRPr/>
            </a:pPr>
            <a:r>
              <a:rPr lang="ar-JO" sz="2800" b="1" dirty="0">
                <a:latin typeface="Arial" charset="0"/>
                <a:ea typeface="ＭＳ Ｐゴシック" charset="0"/>
                <a:cs typeface="ＭＳ Ｐゴシック" charset="0"/>
              </a:rPr>
              <a:t>* آنو الإله الأكبر</a:t>
            </a:r>
            <a:endParaRPr lang="en-US" sz="2800" b="1" dirty="0">
              <a:latin typeface="Arial" charset="0"/>
              <a:ea typeface="ＭＳ Ｐゴシック" charset="0"/>
              <a:cs typeface="ＭＳ Ｐゴシック" charset="0"/>
            </a:endParaRPr>
          </a:p>
          <a:p>
            <a:pPr algn="r">
              <a:defRPr/>
            </a:pPr>
            <a:r>
              <a:rPr lang="ar-JO" sz="2800" b="1" dirty="0">
                <a:latin typeface="Arial" charset="0"/>
                <a:ea typeface="ＭＳ Ｐゴシック" charset="0"/>
                <a:cs typeface="ＭＳ Ｐゴシック" charset="0"/>
              </a:rPr>
              <a:t>* الإنسان مزعج جداً</a:t>
            </a:r>
            <a:endParaRPr lang="en-US" sz="2800" b="1" dirty="0">
              <a:latin typeface="Arial" charset="0"/>
              <a:ea typeface="ＭＳ Ｐゴシック" charset="0"/>
              <a:cs typeface="ＭＳ Ｐゴシック" charset="0"/>
            </a:endParaRPr>
          </a:p>
          <a:p>
            <a:pPr algn="r">
              <a:defRPr/>
            </a:pPr>
            <a:r>
              <a:rPr lang="ar-JO" sz="2800" b="1" dirty="0">
                <a:latin typeface="Arial" charset="0"/>
                <a:ea typeface="ＭＳ Ｐゴシック" charset="0"/>
                <a:cs typeface="ＭＳ Ｐゴシック" charset="0"/>
              </a:rPr>
              <a:t>* بنى أتراحاسيس القارب</a:t>
            </a:r>
            <a:endParaRPr lang="en-US" sz="2800" b="1" dirty="0">
              <a:latin typeface="Arial" charset="0"/>
              <a:ea typeface="ＭＳ Ｐゴシック" charset="0"/>
              <a:cs typeface="ＭＳ Ｐゴシック" charset="0"/>
            </a:endParaRPr>
          </a:p>
          <a:p>
            <a:pPr algn="r">
              <a:defRPr/>
            </a:pPr>
            <a:r>
              <a:rPr lang="ar-JO" sz="2800" b="1" dirty="0">
                <a:latin typeface="Arial" charset="0"/>
                <a:ea typeface="ＭＳ Ｐゴシック" charset="0"/>
                <a:cs typeface="ＭＳ Ｐゴシック" charset="0"/>
              </a:rPr>
              <a:t>* استخدم القار ( الزفت )</a:t>
            </a:r>
            <a:endParaRPr lang="en-US" sz="2800" b="1" dirty="0">
              <a:latin typeface="Arial" charset="0"/>
              <a:ea typeface="ＭＳ Ｐゴシック" charset="0"/>
              <a:cs typeface="ＭＳ Ｐゴシック" charset="0"/>
            </a:endParaRPr>
          </a:p>
          <a:p>
            <a:pPr algn="r">
              <a:defRPr/>
            </a:pPr>
            <a:r>
              <a:rPr lang="ar-JO" sz="2800" b="1" dirty="0">
                <a:latin typeface="Arial" charset="0"/>
                <a:ea typeface="ＭＳ Ｐゴシック" charset="0"/>
                <a:cs typeface="ＭＳ Ｐゴシック" charset="0"/>
              </a:rPr>
              <a:t>* تم القبض على الحيوانات</a:t>
            </a:r>
            <a:endParaRPr lang="en-US" sz="2800" b="1" dirty="0">
              <a:latin typeface="Arial" charset="0"/>
              <a:ea typeface="ＭＳ Ｐゴシック" charset="0"/>
              <a:cs typeface="ＭＳ Ｐゴシック" charset="0"/>
            </a:endParaRPr>
          </a:p>
          <a:p>
            <a:pPr algn="r">
              <a:defRPr/>
            </a:pPr>
            <a:r>
              <a:rPr lang="ar-JO" sz="2800" b="1" dirty="0">
                <a:latin typeface="Arial" charset="0"/>
                <a:ea typeface="ＭＳ Ｐゴシック" charset="0"/>
                <a:cs typeface="ＭＳ Ｐゴシック" charset="0"/>
              </a:rPr>
              <a:t>* المطر 7 أيام</a:t>
            </a:r>
            <a:endParaRPr lang="en-US" sz="2800" b="1" dirty="0">
              <a:latin typeface="Arial" charset="0"/>
              <a:ea typeface="ＭＳ Ｐゴシック" charset="0"/>
              <a:cs typeface="ＭＳ Ｐゴシック" charset="0"/>
            </a:endParaRPr>
          </a:p>
          <a:p>
            <a:pPr algn="r">
              <a:defRPr/>
            </a:pPr>
            <a:r>
              <a:rPr lang="ar-JO" sz="2800" b="1" dirty="0">
                <a:latin typeface="Arial" charset="0"/>
                <a:ea typeface="ＭＳ Ｐゴシック" charset="0"/>
                <a:cs typeface="ＭＳ Ｐゴシック" charset="0"/>
              </a:rPr>
              <a:t>* أسف على الطوفان</a:t>
            </a:r>
            <a:endParaRPr lang="en-US" sz="2800" b="1" dirty="0">
              <a:latin typeface="Arial" charset="0"/>
              <a:ea typeface="ＭＳ Ｐゴシック" charset="0"/>
              <a:cs typeface="ＭＳ Ｐゴシック" charset="0"/>
            </a:endParaRPr>
          </a:p>
          <a:p>
            <a:pPr>
              <a:defRPr/>
            </a:pPr>
            <a:endParaRPr lang="en-US" sz="2800" b="1" dirty="0">
              <a:latin typeface="Arial" charset="0"/>
              <a:ea typeface="ＭＳ Ｐゴシック" charset="0"/>
              <a:cs typeface="ＭＳ Ｐゴシック" charset="0"/>
            </a:endParaRPr>
          </a:p>
          <a:p>
            <a:pPr algn="r">
              <a:defRPr/>
            </a:pPr>
            <a:r>
              <a:rPr lang="en-US" sz="2400" b="1" dirty="0">
                <a:latin typeface="Arial" charset="0"/>
                <a:ea typeface="ＭＳ Ｐゴシック" charset="0"/>
                <a:cs typeface="ＭＳ Ｐゴシック" charset="0"/>
              </a:rPr>
              <a:t>(</a:t>
            </a:r>
            <a:r>
              <a:rPr lang="ar-JO" sz="2400" b="1" dirty="0">
                <a:latin typeface="Arial" charset="0"/>
                <a:ea typeface="ＭＳ Ｐゴシック" charset="0"/>
                <a:cs typeface="ＭＳ Ｐゴシック" charset="0"/>
              </a:rPr>
              <a:t>آرنولد / باير, 21 - 31</a:t>
            </a:r>
            <a:r>
              <a:rPr lang="en-US" sz="2400" b="1" dirty="0">
                <a:latin typeface="Arial" charset="0"/>
                <a:ea typeface="ＭＳ Ｐゴシック" charset="0"/>
                <a:cs typeface="ＭＳ Ｐゴシック" charset="0"/>
              </a:rPr>
              <a:t>)</a:t>
            </a:r>
            <a:endParaRPr lang="en-US"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198665" name="Rectangle 9"/>
          <p:cNvSpPr>
            <a:spLocks noChangeArrowheads="1"/>
          </p:cNvSpPr>
          <p:nvPr/>
        </p:nvSpPr>
        <p:spPr bwMode="auto">
          <a:xfrm>
            <a:off x="4484688" y="914400"/>
            <a:ext cx="4506912" cy="4572000"/>
          </a:xfrm>
          <a:prstGeom prst="rect">
            <a:avLst/>
          </a:prstGeom>
          <a:noFill/>
          <a:ln w="9525">
            <a:noFill/>
            <a:miter lim="800000"/>
            <a:headEnd/>
            <a:tailEnd/>
          </a:ln>
          <a:effectLst/>
        </p:spPr>
        <p:txBody>
          <a:bodyPr/>
          <a:lstStyle/>
          <a:p>
            <a:pPr algn="r">
              <a:buClr>
                <a:schemeClr val="bg2"/>
              </a:buClr>
              <a:defRPr/>
            </a:pPr>
            <a:r>
              <a:rPr lang="ar-JO"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 يهوه الإله الوحيد</a:t>
            </a:r>
            <a:endParaRPr lang="en-US"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a:p>
            <a:pPr algn="r">
              <a:buClr>
                <a:schemeClr val="bg2"/>
              </a:buClr>
              <a:defRPr/>
            </a:pPr>
            <a:r>
              <a:rPr lang="ar-JO"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 الإنسان خاطئ جداً</a:t>
            </a:r>
            <a:endParaRPr lang="en-US"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a:p>
            <a:pPr algn="r">
              <a:buClr>
                <a:schemeClr val="bg2"/>
              </a:buClr>
              <a:defRPr/>
            </a:pPr>
            <a:r>
              <a:rPr lang="ar-JO"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 نوح بنى القارب</a:t>
            </a:r>
            <a:endParaRPr lang="en-US"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a:p>
            <a:pPr algn="r">
              <a:buClr>
                <a:schemeClr val="bg2"/>
              </a:buClr>
              <a:defRPr/>
            </a:pPr>
            <a:r>
              <a:rPr lang="ar-JO"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 استخدام القار ( الزفت )</a:t>
            </a:r>
            <a:endParaRPr lang="en-US"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a:p>
            <a:pPr algn="r">
              <a:buClr>
                <a:schemeClr val="bg2"/>
              </a:buClr>
              <a:defRPr/>
            </a:pPr>
            <a:r>
              <a:rPr lang="ar-JO"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 أحضر الله الحيوانات</a:t>
            </a:r>
            <a:endParaRPr lang="en-US"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a:p>
            <a:pPr algn="r">
              <a:buClr>
                <a:schemeClr val="bg2"/>
              </a:buClr>
              <a:defRPr/>
            </a:pPr>
            <a:r>
              <a:rPr lang="ar-JO"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 المطر 40 يوم</a:t>
            </a:r>
            <a:endParaRPr lang="en-US"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a:p>
            <a:pPr algn="r">
              <a:buClr>
                <a:schemeClr val="bg2"/>
              </a:buClr>
              <a:defRPr/>
            </a:pPr>
            <a:r>
              <a:rPr lang="ar-JO"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 وعد قوس قزح</a:t>
            </a:r>
            <a:endParaRPr lang="en-US"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a:p>
            <a:pPr>
              <a:buClr>
                <a:schemeClr val="bg2"/>
              </a:buClr>
              <a:defRPr/>
            </a:pPr>
            <a:endParaRPr lang="en-US"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a:p>
            <a:pPr algn="r">
              <a:buClr>
                <a:schemeClr val="bg2"/>
              </a:buClr>
              <a:defRPr/>
            </a:pPr>
            <a:r>
              <a:rPr lang="en-US" sz="2400"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a:t>
            </a:r>
            <a:r>
              <a:rPr lang="ar-JO" sz="2400"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تكوين 6 - 9</a:t>
            </a:r>
            <a:r>
              <a:rPr lang="en-US" sz="2400" b="1" dirty="0">
                <a:solidFill>
                  <a:schemeClr val="bg1"/>
                </a:solidFill>
                <a:effectLst>
                  <a:outerShdw blurRad="38100" dist="38100" dir="2700000" algn="tl">
                    <a:srgbClr val="FFFFFF"/>
                  </a:outerShdw>
                </a:effectLst>
                <a:latin typeface="Arial" charset="0"/>
                <a:ea typeface="ＭＳ Ｐゴシック" charset="0"/>
                <a:cs typeface="ＭＳ Ｐゴシック" charset="0"/>
              </a:rPr>
              <a:t>)</a:t>
            </a:r>
            <a:endParaRPr lang="en-US" sz="2800" b="1" dirty="0">
              <a:solidFill>
                <a:schemeClr val="bg1"/>
              </a:solidFill>
              <a:effectLst>
                <a:outerShdw blurRad="38100" dist="38100" dir="2700000" algn="tl">
                  <a:srgbClr val="FFFFFF"/>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0743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62523"/>
            <a:ext cx="9120711" cy="4695477"/>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4173537" y="2162523"/>
            <a:ext cx="4970463" cy="18977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52400">
                    <a:schemeClr val="tx1"/>
                  </a:glow>
                </a:effectLst>
                <a:latin typeface="Times New Roman" charset="0"/>
                <a:ea typeface="ＭＳ Ｐゴシック" charset="0"/>
                <a:cs typeface="ＭＳ Ｐゴシック" charset="0"/>
              </a:rPr>
              <a:t>كان نوح</a:t>
            </a:r>
          </a:p>
          <a:p>
            <a:pPr>
              <a:defRPr/>
            </a:pPr>
            <a:r>
              <a:rPr lang="ar-JO" sz="4000" b="1" dirty="0">
                <a:solidFill>
                  <a:srgbClr val="FFFFFF"/>
                </a:solidFill>
                <a:effectLst>
                  <a:glow rad="152400">
                    <a:schemeClr val="tx1"/>
                  </a:glow>
                </a:effectLst>
                <a:latin typeface="Times New Roman" charset="0"/>
                <a:ea typeface="ＭＳ Ｐゴシック" charset="0"/>
                <a:cs typeface="ＭＳ Ｐゴシック" charset="0"/>
              </a:rPr>
              <a:t>أول عالم بيئي</a:t>
            </a:r>
          </a:p>
          <a:p>
            <a:pPr>
              <a:defRPr/>
            </a:pPr>
            <a:r>
              <a:rPr lang="ar-JO" sz="4000" b="1" dirty="0">
                <a:solidFill>
                  <a:srgbClr val="FFFFFF"/>
                </a:solidFill>
                <a:effectLst>
                  <a:glow rad="152400">
                    <a:schemeClr val="tx1"/>
                  </a:glow>
                </a:effectLst>
                <a:latin typeface="Times New Roman" charset="0"/>
                <a:ea typeface="ＭＳ Ｐゴシック" charset="0"/>
                <a:cs typeface="ＭＳ Ｐゴシック" charset="0"/>
              </a:rPr>
              <a:t>آرونوفسكي</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8213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395914"/>
            <a:ext cx="9151139" cy="5462086"/>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ar-JO" b="1" dirty="0">
                <a:latin typeface="Arial" charset="0"/>
                <a:ea typeface="ＭＳ Ｐゴシック" charset="0"/>
                <a:cs typeface="ＭＳ Ｐゴシック" charset="0"/>
              </a:rPr>
              <a:t>المسيحيون و البيئة</a:t>
            </a:r>
            <a:endParaRPr lang="en-US" dirty="0">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7138" y="2918351"/>
            <a:ext cx="4260253" cy="11785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381000">
                    <a:schemeClr val="tx1"/>
                  </a:glow>
                </a:effectLst>
              </a:rPr>
              <a:t>الله غاضب                    على الخطايا البيئية</a:t>
            </a:r>
            <a:endParaRPr lang="en-US" sz="3200" b="1" dirty="0">
              <a:solidFill>
                <a:srgbClr val="FFFFFF"/>
              </a:solidFill>
              <a:effectLst>
                <a:glow rad="381000">
                  <a:schemeClr val="tx1"/>
                </a:glo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4890885" y="2918351"/>
            <a:ext cx="4260253" cy="11785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381000">
                    <a:schemeClr val="tx1"/>
                  </a:glow>
                </a:effectLst>
                <a:latin typeface="Times New Roman" charset="0"/>
                <a:ea typeface="ＭＳ Ｐゴシック" charset="0"/>
                <a:cs typeface="ＭＳ Ｐゴシック" charset="0"/>
              </a:rPr>
              <a:t>القتل، الزنى</a:t>
            </a:r>
          </a:p>
          <a:p>
            <a:pPr>
              <a:defRPr/>
            </a:pPr>
            <a:r>
              <a:rPr lang="ar-JO" sz="3200" b="1" dirty="0">
                <a:solidFill>
                  <a:srgbClr val="FFFFFF"/>
                </a:solidFill>
                <a:effectLst>
                  <a:glow rad="381000">
                    <a:schemeClr val="tx1"/>
                  </a:glow>
                </a:effectLst>
                <a:latin typeface="Times New Roman" charset="0"/>
                <a:ea typeface="ＭＳ Ｐゴシック" charset="0"/>
                <a:cs typeface="ＭＳ Ｐゴシック" charset="0"/>
              </a:rPr>
              <a:t>الوثنية</a:t>
            </a:r>
            <a:endParaRPr lang="en-US" sz="3200" b="1" dirty="0">
              <a:solidFill>
                <a:srgbClr val="FFFFFF"/>
              </a:solidFill>
              <a:effectLst>
                <a:glow rad="381000">
                  <a:schemeClr val="tx1"/>
                </a:glow>
              </a:effectLst>
              <a:latin typeface="Times New Roman" charset="0"/>
              <a:ea typeface="ＭＳ Ｐゴシック" charset="0"/>
              <a:cs typeface="ＭＳ Ｐゴシック" charset="0"/>
            </a:endParaRPr>
          </a:p>
        </p:txBody>
      </p:sp>
      <p:sp>
        <p:nvSpPr>
          <p:cNvPr id="10" name="Rectangle 1026"/>
          <p:cNvSpPr txBox="1">
            <a:spLocks noChangeArrowheads="1"/>
          </p:cNvSpPr>
          <p:nvPr/>
        </p:nvSpPr>
        <p:spPr bwMode="auto">
          <a:xfrm>
            <a:off x="-1" y="4119607"/>
            <a:ext cx="4260253" cy="11785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381000">
                    <a:schemeClr val="tx1"/>
                  </a:glow>
                </a:effectLst>
              </a:rPr>
              <a:t>مخلص معيب</a:t>
            </a:r>
            <a:endParaRPr lang="en-US" sz="3200" b="1" dirty="0">
              <a:solidFill>
                <a:srgbClr val="FFFFFF"/>
              </a:solidFill>
              <a:effectLst>
                <a:glow rad="381000">
                  <a:schemeClr val="tx1"/>
                </a:glow>
              </a:effectLst>
              <a:latin typeface="Times New Roman" charset="0"/>
              <a:ea typeface="ＭＳ Ｐゴシック" charset="0"/>
              <a:cs typeface="ＭＳ Ｐゴシック" charset="0"/>
            </a:endParaRPr>
          </a:p>
        </p:txBody>
      </p:sp>
      <p:sp>
        <p:nvSpPr>
          <p:cNvPr id="11" name="Rectangle 1026"/>
          <p:cNvSpPr txBox="1">
            <a:spLocks noChangeArrowheads="1"/>
          </p:cNvSpPr>
          <p:nvPr/>
        </p:nvSpPr>
        <p:spPr bwMode="auto">
          <a:xfrm>
            <a:off x="4883746" y="4119607"/>
            <a:ext cx="4260253" cy="8079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381000">
                    <a:schemeClr val="tx1"/>
                  </a:glow>
                </a:effectLst>
              </a:rPr>
              <a:t>يمثل مخلصنا</a:t>
            </a:r>
            <a:endParaRPr lang="en-US" sz="3200" b="1" dirty="0">
              <a:solidFill>
                <a:srgbClr val="FFFFFF"/>
              </a:solidFill>
              <a:effectLst>
                <a:glow rad="381000">
                  <a:schemeClr val="tx1"/>
                </a:glow>
              </a:effectLst>
              <a:latin typeface="Times New Roman" charset="0"/>
              <a:ea typeface="ＭＳ Ｐゴシック" charset="0"/>
              <a:cs typeface="ＭＳ Ｐゴシック" charset="0"/>
            </a:endParaRP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0968" y="1395914"/>
            <a:ext cx="2794232" cy="897204"/>
          </a:xfrm>
          <a:prstGeom prst="rect">
            <a:avLst/>
          </a:prstGeom>
        </p:spPr>
      </p:pic>
      <p:grpSp>
        <p:nvGrpSpPr>
          <p:cNvPr id="4" name="Group 3"/>
          <p:cNvGrpSpPr/>
          <p:nvPr/>
        </p:nvGrpSpPr>
        <p:grpSpPr>
          <a:xfrm>
            <a:off x="4660900" y="1275479"/>
            <a:ext cx="3632200" cy="1642872"/>
            <a:chOff x="4660900" y="1275479"/>
            <a:chExt cx="3632200" cy="1642872"/>
          </a:xfrm>
        </p:grpSpPr>
        <p:pic>
          <p:nvPicPr>
            <p:cNvPr id="3" name="Picture 2"/>
            <p:cNvPicPr>
              <a:picLocks noChangeAspect="1"/>
            </p:cNvPicPr>
            <p:nvPr/>
          </p:nvPicPr>
          <p:blipFill>
            <a:blip r:embed="rId5"/>
            <a:stretch>
              <a:fillRect/>
            </a:stretch>
          </p:blipFill>
          <p:spPr>
            <a:xfrm>
              <a:off x="6159500" y="1275479"/>
              <a:ext cx="2133600" cy="1642872"/>
            </a:xfrm>
            <a:prstGeom prst="rect">
              <a:avLst/>
            </a:prstGeom>
          </p:spPr>
        </p:pic>
        <p:sp>
          <p:nvSpPr>
            <p:cNvPr id="13" name="Rectangle 1026"/>
            <p:cNvSpPr txBox="1">
              <a:spLocks noChangeArrowheads="1"/>
            </p:cNvSpPr>
            <p:nvPr/>
          </p:nvSpPr>
          <p:spPr bwMode="auto">
            <a:xfrm>
              <a:off x="4660900" y="1395914"/>
              <a:ext cx="2146300" cy="1380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381000">
                      <a:schemeClr val="tx1"/>
                    </a:glow>
                  </a:effectLst>
                  <a:latin typeface="Apple Chancery"/>
                  <a:cs typeface="Apple Chancery"/>
                </a:rPr>
                <a:t>نوح الكتابي</a:t>
              </a:r>
              <a:endParaRPr lang="en-US" sz="3600" b="1" dirty="0">
                <a:solidFill>
                  <a:srgbClr val="FFFFFF"/>
                </a:solidFill>
                <a:effectLst>
                  <a:glow rad="381000">
                    <a:schemeClr val="tx1"/>
                  </a:glow>
                </a:effectLst>
                <a:latin typeface="Apple Chancery"/>
                <a:ea typeface="ＭＳ Ｐゴシック" charset="0"/>
                <a:cs typeface="Apple Chancery"/>
              </a:endParaRPr>
            </a:p>
          </p:txBody>
        </p:sp>
      </p:grpSp>
    </p:spTree>
    <p:extLst>
      <p:ext uri="{BB962C8B-B14F-4D97-AF65-F5344CB8AC3E}">
        <p14:creationId xmlns:p14="http://schemas.microsoft.com/office/powerpoint/2010/main" val="28250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6609"/>
            <a:ext cx="9178808" cy="6091391"/>
          </a:xfrm>
          <a:prstGeom prst="rect">
            <a:avLst/>
          </a:prstGeom>
        </p:spPr>
      </p:pic>
      <p:sp>
        <p:nvSpPr>
          <p:cNvPr id="7" name="Rectangle 1026"/>
          <p:cNvSpPr txBox="1">
            <a:spLocks noChangeArrowheads="1"/>
          </p:cNvSpPr>
          <p:nvPr/>
        </p:nvSpPr>
        <p:spPr bwMode="auto">
          <a:xfrm>
            <a:off x="573207" y="1018330"/>
            <a:ext cx="8570794" cy="9137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381000">
                    <a:schemeClr val="tx1"/>
                  </a:glow>
                </a:effectLst>
                <a:latin typeface="Times New Roman" charset="0"/>
                <a:ea typeface="ＭＳ Ｐゴシック" charset="0"/>
                <a:cs typeface="ＭＳ Ｐゴシック" charset="0"/>
              </a:rPr>
              <a:t>هل حدث الإحتباس الحراري بسبب البشر ؟</a:t>
            </a:r>
          </a:p>
          <a:p>
            <a:pPr>
              <a:defRPr/>
            </a:pPr>
            <a:r>
              <a:rPr lang="ar-JO" sz="4800" b="1" dirty="0">
                <a:solidFill>
                  <a:srgbClr val="FFFFFF"/>
                </a:solidFill>
                <a:effectLst>
                  <a:glow rad="381000">
                    <a:schemeClr val="tx1"/>
                  </a:glow>
                </a:effectLst>
                <a:latin typeface="Times New Roman" charset="0"/>
                <a:ea typeface="ＭＳ Ｐゴシック" charset="0"/>
                <a:cs typeface="ＭＳ Ｐゴシック" charset="0"/>
              </a:rPr>
              <a:t>لا</a:t>
            </a:r>
            <a:endParaRPr lang="en-US" sz="48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9077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5-09 at 2.50.3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02871"/>
            <a:ext cx="9144000" cy="6060351"/>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ar-JO" b="1" dirty="0">
                <a:solidFill>
                  <a:srgbClr val="FFFFFF"/>
                </a:solidFill>
                <a:effectLst>
                  <a:glow rad="381000">
                    <a:schemeClr val="tx1"/>
                  </a:glow>
                </a:effectLst>
              </a:rPr>
              <a:t>هل حدث الإحتباس الحراري بسبب البشر ؟</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173537" y="1018330"/>
            <a:ext cx="4970463" cy="9137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381000">
                    <a:schemeClr val="tx1"/>
                  </a:glow>
                </a:effectLst>
              </a:rPr>
              <a:t>لا</a:t>
            </a:r>
            <a:endParaRPr lang="en-US" sz="4800" b="1" dirty="0">
              <a:solidFill>
                <a:srgbClr val="FFFFFF"/>
              </a:solidFill>
              <a:effectLst>
                <a:glow rad="3810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3382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charset="0"/>
                <a:cs typeface="Arial" charset="0"/>
              </a:rPr>
              <a:t>خليقة الله ... اليوم 6</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2375684" name="Text Box 4"/>
          <p:cNvSpPr txBox="1">
            <a:spLocks noChangeArrowheads="1"/>
          </p:cNvSpPr>
          <p:nvPr/>
        </p:nvSpPr>
        <p:spPr bwMode="auto">
          <a:xfrm>
            <a:off x="152400" y="1600200"/>
            <a:ext cx="8763000" cy="313932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charset="0"/>
                <a:cs typeface="Arial" charset="0"/>
              </a:rPr>
              <a:t>و قال الله لتخرج الأرض ذوات أنفس حية كجنسها بهائم و دبابات و وحوش كأجناسها و كان كذلك فعمل الله وحوش الأرض كاجناسها و البهائم كأجناسها و جميع دبابات الأرض كأجناسها و رأى الله ذلك أنه حسن .</a:t>
            </a:r>
          </a:p>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charset="0"/>
                <a:cs typeface="Arial" charset="0"/>
              </a:rPr>
              <a:t>(تكوين 1 : 24 – 25)</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448</a:t>
            </a:r>
            <a:endParaRPr lang="en-US" b="1" dirty="0">
              <a:solidFill>
                <a:srgbClr val="000000"/>
              </a:solidFill>
              <a:latin typeface="Arial"/>
              <a:cs typeface="Arial"/>
            </a:endParaRPr>
          </a:p>
        </p:txBody>
      </p:sp>
    </p:spTree>
    <p:extLst>
      <p:ext uri="{BB962C8B-B14F-4D97-AF65-F5344CB8AC3E}">
        <p14:creationId xmlns:p14="http://schemas.microsoft.com/office/powerpoint/2010/main" val="3116642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sz="3600" b="1" dirty="0">
                <a:solidFill>
                  <a:srgbClr val="FFFFFF"/>
                </a:solidFill>
                <a:effectLst>
                  <a:glow rad="215900">
                    <a:srgbClr val="000000"/>
                  </a:glow>
                </a:effectLst>
                <a:latin typeface="Arial" charset="0"/>
                <a:cs typeface="Arial" charset="0"/>
              </a:rPr>
              <a:t>خليقة الله ... اليوم 6</a:t>
            </a:r>
            <a:endParaRPr lang="en-US" sz="3600" b="1" dirty="0">
              <a:solidFill>
                <a:srgbClr val="FFFFFF"/>
              </a:solidFill>
              <a:effectLst>
                <a:glow rad="215900">
                  <a:srgbClr val="000000"/>
                </a:glow>
              </a:effectLst>
              <a:latin typeface="Arial" charset="0"/>
              <a:cs typeface="Arial"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sz="3600" b="1" dirty="0">
                <a:solidFill>
                  <a:srgbClr val="FFFFFF"/>
                </a:solidFill>
                <a:effectLst>
                  <a:glow rad="215900">
                    <a:srgbClr val="000000"/>
                  </a:glow>
                </a:effectLst>
                <a:latin typeface="Arial" charset="0"/>
                <a:cs typeface="Arial" charset="0"/>
              </a:rPr>
              <a:t>و قال الله نعمل الإنسان على </a:t>
            </a:r>
            <a:r>
              <a:rPr lang="ar-JO" sz="3600" b="1" dirty="0">
                <a:solidFill>
                  <a:srgbClr val="FFFF00"/>
                </a:solidFill>
                <a:effectLst>
                  <a:glow rad="215900">
                    <a:srgbClr val="000000"/>
                  </a:glow>
                </a:effectLst>
                <a:latin typeface="Arial" charset="0"/>
                <a:cs typeface="Arial" charset="0"/>
              </a:rPr>
              <a:t>صورتنا</a:t>
            </a:r>
            <a:r>
              <a:rPr lang="ar-JO" sz="3600" b="1" dirty="0">
                <a:solidFill>
                  <a:srgbClr val="FFFFFF"/>
                </a:solidFill>
                <a:effectLst>
                  <a:glow rad="215900">
                    <a:srgbClr val="000000"/>
                  </a:glow>
                </a:effectLst>
                <a:latin typeface="Arial" charset="0"/>
                <a:cs typeface="Arial" charset="0"/>
              </a:rPr>
              <a:t> كشبهنا </a:t>
            </a:r>
            <a:r>
              <a:rPr lang="ar-JO" sz="3600" b="1" dirty="0">
                <a:solidFill>
                  <a:srgbClr val="FFFF00"/>
                </a:solidFill>
                <a:effectLst>
                  <a:glow rad="215900">
                    <a:srgbClr val="000000"/>
                  </a:glow>
                </a:effectLst>
                <a:latin typeface="Arial" charset="0"/>
                <a:cs typeface="Arial" charset="0"/>
              </a:rPr>
              <a:t>فيتسلطون</a:t>
            </a:r>
            <a:r>
              <a:rPr lang="ar-JO" sz="3600" b="1" dirty="0">
                <a:solidFill>
                  <a:srgbClr val="FFFFFF"/>
                </a:solidFill>
                <a:effectLst>
                  <a:glow rad="215900">
                    <a:srgbClr val="000000"/>
                  </a:glow>
                </a:effectLst>
                <a:latin typeface="Arial" charset="0"/>
                <a:cs typeface="Arial" charset="0"/>
              </a:rPr>
              <a:t> على سمك البحر و على طير السماء و على البهائم و على كل الأرض و على جميع الدبابات التي تدب على الأرض</a:t>
            </a:r>
          </a:p>
          <a:p>
            <a:pPr algn="ctr" defTabSz="914400" fontAlgn="base">
              <a:spcBef>
                <a:spcPct val="50000"/>
              </a:spcBef>
              <a:spcAft>
                <a:spcPct val="0"/>
              </a:spcAft>
            </a:pPr>
            <a:r>
              <a:rPr lang="ar-JO" sz="3600" b="1" dirty="0">
                <a:solidFill>
                  <a:srgbClr val="FFFFFF"/>
                </a:solidFill>
                <a:effectLst>
                  <a:glow rad="215900">
                    <a:srgbClr val="000000"/>
                  </a:glow>
                </a:effectLst>
                <a:latin typeface="Arial" charset="0"/>
                <a:cs typeface="Arial" charset="0"/>
              </a:rPr>
              <a:t>(تكوين 1 : 26)</a:t>
            </a:r>
            <a:endParaRPr lang="en-US" sz="3600" b="1" dirty="0">
              <a:solidFill>
                <a:srgbClr val="FFFFFF"/>
              </a:solidFill>
              <a:effectLst>
                <a:glow rad="215900">
                  <a:srgbClr val="000000"/>
                </a:glow>
              </a:effectLst>
              <a:latin typeface="Arial"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448</a:t>
            </a:r>
            <a:endParaRPr lang="en-US" b="1" dirty="0">
              <a:solidFill>
                <a:srgbClr val="000000"/>
              </a:solidFill>
              <a:latin typeface="Arial"/>
              <a:cs typeface="Arial"/>
            </a:endParaRPr>
          </a:p>
        </p:txBody>
      </p:sp>
    </p:spTree>
    <p:extLst>
      <p:ext uri="{BB962C8B-B14F-4D97-AF65-F5344CB8AC3E}">
        <p14:creationId xmlns:p14="http://schemas.microsoft.com/office/powerpoint/2010/main" val="3970443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52400">
                    <a:srgbClr val="000000"/>
                  </a:glow>
                </a:effectLst>
                <a:latin typeface="Arial" charset="0"/>
                <a:cs typeface="Arial" charset="0"/>
              </a:rPr>
              <a:t>خليقة الله ... اليوم 6</a:t>
            </a:r>
            <a:endParaRPr lang="en-US" sz="3600" b="1" dirty="0">
              <a:solidFill>
                <a:srgbClr val="FFFFFF"/>
              </a:solidFill>
              <a:effectLst>
                <a:glow rad="152400">
                  <a:srgbClr val="000000"/>
                </a:glow>
              </a:effectLst>
              <a:latin typeface="Arial"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600" dirty="0">
                <a:effectLst>
                  <a:glow rad="152400">
                    <a:srgbClr val="000000"/>
                  </a:glow>
                </a:effectLst>
                <a:latin typeface="Arial" charset="0"/>
                <a:ea typeface="ＭＳ Ｐゴシック" charset="0"/>
                <a:cs typeface="Arial" charset="0"/>
              </a:rPr>
              <a:t>المرأة</a:t>
            </a:r>
            <a:endParaRPr lang="en-US" sz="3600" dirty="0">
              <a:effectLst>
                <a:glow rad="152400">
                  <a:srgbClr val="000000"/>
                </a:glow>
              </a:effectLst>
              <a:latin typeface="Arial" charset="0"/>
              <a:ea typeface="ＭＳ Ｐゴシック" charset="0"/>
              <a:cs typeface="Arial"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ar-JO" sz="3600" b="1" dirty="0">
                <a:solidFill>
                  <a:srgbClr val="FFFFFF"/>
                </a:solidFill>
                <a:effectLst>
                  <a:glow rad="152400">
                    <a:srgbClr val="000000"/>
                  </a:glow>
                </a:effectLst>
                <a:latin typeface="Arial" charset="0"/>
                <a:cs typeface="Arial" charset="0"/>
              </a:rPr>
              <a:t>على صورة الله خلقه</a:t>
            </a:r>
            <a:endParaRPr lang="en-US" sz="3600" b="1" dirty="0">
              <a:solidFill>
                <a:srgbClr val="FFFFFF"/>
              </a:solidFill>
              <a:effectLst>
                <a:glow rad="152400">
                  <a:srgbClr val="000000"/>
                </a:glow>
              </a:effectLst>
              <a:latin typeface="Arial" charset="0"/>
              <a:cs typeface="Arial" charset="0"/>
            </a:endParaRPr>
          </a:p>
        </p:txBody>
      </p:sp>
      <p:sp>
        <p:nvSpPr>
          <p:cNvPr id="2379786" name="Text Box 10"/>
          <p:cNvSpPr txBox="1">
            <a:spLocks noChangeArrowheads="1"/>
          </p:cNvSpPr>
          <p:nvPr/>
        </p:nvSpPr>
        <p:spPr bwMode="auto">
          <a:xfrm>
            <a:off x="170120" y="71990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52400">
                    <a:srgbClr val="000000"/>
                  </a:glow>
                </a:effectLst>
                <a:latin typeface="Arial" charset="0"/>
                <a:cs typeface="Arial" charset="0"/>
              </a:rPr>
              <a:t>فخلق الله الإنسان على صورته</a:t>
            </a:r>
            <a:endParaRPr lang="en-US" sz="3600" b="1" dirty="0">
              <a:solidFill>
                <a:srgbClr val="FFFFFF"/>
              </a:solidFill>
              <a:effectLst>
                <a:glow rad="152400">
                  <a:srgbClr val="000000"/>
                </a:glow>
              </a:effectLst>
              <a:latin typeface="Arial" charset="0"/>
              <a:cs typeface="Arial" charset="0"/>
            </a:endParaRPr>
          </a:p>
        </p:txBody>
      </p:sp>
      <p:sp>
        <p:nvSpPr>
          <p:cNvPr id="2379787" name="Text Box 11"/>
          <p:cNvSpPr txBox="1">
            <a:spLocks noChangeArrowheads="1"/>
          </p:cNvSpPr>
          <p:nvPr/>
        </p:nvSpPr>
        <p:spPr bwMode="auto">
          <a:xfrm>
            <a:off x="2789858" y="5105400"/>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ar-JO" sz="3600" b="1" dirty="0">
                <a:solidFill>
                  <a:srgbClr val="FFFFFF"/>
                </a:solidFill>
                <a:effectLst>
                  <a:glow rad="152400">
                    <a:srgbClr val="000000"/>
                  </a:glow>
                </a:effectLst>
                <a:latin typeface="Arial" charset="0"/>
                <a:cs typeface="Arial" charset="0"/>
              </a:rPr>
              <a:t>ذكراً و أنثى خلقهم (تكوين 1 : 27)</a:t>
            </a:r>
            <a:endParaRPr lang="en-US" sz="36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3332685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glow rad="165100">
                    <a:srgbClr val="000000"/>
                  </a:glow>
                </a:effectLst>
                <a:latin typeface="Arial"/>
                <a:cs typeface="Arial"/>
              </a:rPr>
              <a:t>448</a:t>
            </a:r>
            <a:endParaRPr lang="en-US"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kern="0">
              <a:solidFill>
                <a:srgbClr val="000000"/>
              </a:solidFill>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على كل حيوان </a:t>
            </a:r>
            <a:r>
              <a:rPr lang="ar-JO" sz="3600" b="1" dirty="0">
                <a:solidFill>
                  <a:srgbClr val="FFFF00"/>
                </a:solidFill>
                <a:effectLst>
                  <a:glow rad="165100">
                    <a:srgbClr val="000000"/>
                  </a:glow>
                  <a:outerShdw blurRad="38100" dist="38100" dir="2700000" algn="tl">
                    <a:srgbClr val="000000"/>
                  </a:outerShdw>
                </a:effectLst>
                <a:latin typeface="Arial" charset="0"/>
                <a:cs typeface="Arial" charset="0"/>
              </a:rPr>
              <a:t>يدب على الأرض </a:t>
            </a: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(تكوين 1 : 28)</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على </a:t>
            </a:r>
            <a:r>
              <a:rPr lang="ar-JO" sz="3600" b="1" dirty="0">
                <a:solidFill>
                  <a:srgbClr val="FFFF00"/>
                </a:solidFill>
                <a:effectLst>
                  <a:glow rad="165100">
                    <a:srgbClr val="000000"/>
                  </a:glow>
                  <a:outerShdw blurRad="38100" dist="38100" dir="2700000" algn="tl">
                    <a:srgbClr val="000000"/>
                  </a:outerShdw>
                </a:effectLst>
                <a:latin typeface="Arial" charset="0"/>
                <a:cs typeface="Arial" charset="0"/>
              </a:rPr>
              <a:t>طير</a:t>
            </a: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 السماء</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تسلطوا على </a:t>
            </a:r>
            <a:r>
              <a:rPr lang="ar-JO" sz="3600" b="1" dirty="0">
                <a:solidFill>
                  <a:srgbClr val="FFFF00"/>
                </a:solidFill>
                <a:effectLst>
                  <a:glow rad="165100">
                    <a:srgbClr val="000000"/>
                  </a:glow>
                  <a:outerShdw blurRad="38100" dist="38100" dir="2700000" algn="tl">
                    <a:srgbClr val="000000"/>
                  </a:outerShdw>
                </a:effectLst>
                <a:latin typeface="Arial" charset="0"/>
                <a:cs typeface="Arial" charset="0"/>
              </a:rPr>
              <a:t>سمك</a:t>
            </a: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 البحر</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65100">
                    <a:srgbClr val="000000"/>
                  </a:glow>
                  <a:outerShdw blurRad="38100" dist="38100" dir="2700000" algn="tl">
                    <a:srgbClr val="000000"/>
                  </a:outerShdw>
                </a:effectLst>
                <a:latin typeface="Arial" charset="0"/>
                <a:cs typeface="Arial" charset="0"/>
              </a:rPr>
              <a:t>و باركهم الله و قال لهم أثمروا و اكثروا و املأوا الأرض و أخضعوها</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045013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52400">
                    <a:srgbClr val="000000"/>
                  </a:glow>
                </a:effectLst>
              </a:rPr>
              <a:t>غزو الثعابين</a:t>
            </a:r>
            <a:endParaRPr lang="en-US" sz="40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2894069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a:xfrm>
            <a:off x="685800" y="-76200"/>
            <a:ext cx="7772400" cy="1143000"/>
          </a:xfrm>
        </p:spPr>
        <p:txBody>
          <a:bodyPr/>
          <a:lstStyle/>
          <a:p>
            <a:pPr eaLnBrk="1" hangingPunct="1"/>
            <a:r>
              <a:rPr lang="ar-JO" altLang="zh-CN" dirty="0">
                <a:solidFill>
                  <a:schemeClr val="bg1"/>
                </a:solidFill>
                <a:latin typeface="Arial" charset="0"/>
                <a:ea typeface="ＭＳ Ｐゴシック" charset="0"/>
                <a:cs typeface="Arial" charset="0"/>
              </a:rPr>
              <a:t>الحاجة لبداية جديدة</a:t>
            </a:r>
            <a:endParaRPr lang="en-US" altLang="zh-CN" dirty="0">
              <a:solidFill>
                <a:schemeClr val="bg1"/>
              </a:solidFill>
              <a:latin typeface="Arial" charset="0"/>
              <a:ea typeface="ＭＳ Ｐゴシック" charset="0"/>
              <a:cs typeface="Arial" charset="0"/>
            </a:endParaRPr>
          </a:p>
        </p:txBody>
      </p:sp>
      <p:pic>
        <p:nvPicPr>
          <p:cNvPr id="1925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85850"/>
            <a:ext cx="9144000" cy="584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65</a:t>
            </a:r>
            <a:endParaRPr lang="en-US" altLang="zh-CN" b="1" dirty="0">
              <a:solidFill>
                <a:srgbClr val="FFFFFF"/>
              </a:solidFill>
              <a:cs typeface="Arial" charset="0"/>
            </a:endParaRPr>
          </a:p>
        </p:txBody>
      </p:sp>
      <p:sp>
        <p:nvSpPr>
          <p:cNvPr id="192516" name="Rectangle 6"/>
          <p:cNvSpPr>
            <a:spLocks noChangeArrowheads="1"/>
          </p:cNvSpPr>
          <p:nvPr/>
        </p:nvSpPr>
        <p:spPr bwMode="auto">
          <a:xfrm>
            <a:off x="304800" y="838200"/>
            <a:ext cx="8610600" cy="223043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sz="2800" baseline="30000" dirty="0">
                <a:solidFill>
                  <a:schemeClr val="bg1"/>
                </a:solidFill>
              </a:rPr>
              <a:t>12</a:t>
            </a:r>
            <a:r>
              <a:rPr lang="ar-SA" sz="2800" dirty="0">
                <a:solidFill>
                  <a:schemeClr val="bg1"/>
                </a:solidFill>
              </a:rPr>
              <a:t>وَرَأَى اللهُ الأَرْضَ فَإِذَا هِيَ قَدْ فَسَدَتْ، إِذْ كَانَ كُلُّ بَشَرٍ قَدْ أَفْسَدَ طَرِيقَهُ عَلَى الأَرْضِ.</a:t>
            </a:r>
            <a:endParaRPr lang="en-US" sz="2800" dirty="0">
              <a:solidFill>
                <a:schemeClr val="bg1"/>
              </a:solidFill>
            </a:endParaRPr>
          </a:p>
          <a:p>
            <a:pPr algn="r"/>
            <a:r>
              <a:rPr lang="ar-SA" sz="2800" baseline="30000" dirty="0">
                <a:solidFill>
                  <a:schemeClr val="bg1"/>
                </a:solidFill>
              </a:rPr>
              <a:t>13</a:t>
            </a:r>
            <a:r>
              <a:rPr lang="ar-SA" sz="2800" dirty="0">
                <a:solidFill>
                  <a:schemeClr val="bg1"/>
                </a:solidFill>
              </a:rPr>
              <a:t>فَقَالَ اللهُ لِنُوحٍ: «نِهَايَةُ كُلِّ بَشَرٍ قَدْ أَتَتْ أَمَامِي، لأَنَّ الأَرْضَ امْتَلأَتْ ظُلْمًا مِنْهُمْ. فَهَا أَنَا مُهْلِكُهُمْ مَعَ الأَرْضِ. </a:t>
            </a:r>
            <a:endParaRPr lang="en-US" altLang="zh-CN" sz="28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370649091"/>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4562" name="Picture 2" descr="Gen 6 Noah &amp; S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013249"/>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itle 1"/>
          <p:cNvSpPr>
            <a:spLocks noGrp="1"/>
          </p:cNvSpPr>
          <p:nvPr>
            <p:ph type="ctrTitle"/>
          </p:nvPr>
        </p:nvSpPr>
        <p:spPr>
          <a:xfrm>
            <a:off x="-55563" y="6092825"/>
            <a:ext cx="9217026" cy="765175"/>
          </a:xfrm>
          <a:solidFill>
            <a:srgbClr val="000000"/>
          </a:solidFill>
        </p:spPr>
        <p:txBody>
          <a:bodyPr/>
          <a:lstStyle/>
          <a:p>
            <a:r>
              <a:rPr lang="ar-JO" b="1" dirty="0">
                <a:solidFill>
                  <a:srgbClr val="FFFF00"/>
                </a:solidFill>
                <a:latin typeface="Arial" charset="0"/>
                <a:ea typeface="ＭＳ Ｐゴシック" charset="0"/>
              </a:rPr>
              <a:t>بالإيمان (عب 11)</a:t>
            </a:r>
            <a:endParaRPr lang="en-US" b="1" dirty="0">
              <a:solidFill>
                <a:srgbClr val="FFFF00"/>
              </a:solidFill>
              <a:latin typeface="Arial" charset="0"/>
              <a:ea typeface="ＭＳ Ｐゴシック" charset="0"/>
            </a:endParaRPr>
          </a:p>
        </p:txBody>
      </p:sp>
      <p:sp>
        <p:nvSpPr>
          <p:cNvPr id="5" name="Title 1"/>
          <p:cNvSpPr txBox="1">
            <a:spLocks/>
          </p:cNvSpPr>
          <p:nvPr/>
        </p:nvSpPr>
        <p:spPr bwMode="auto">
          <a:xfrm>
            <a:off x="0" y="3992154"/>
            <a:ext cx="9144000" cy="2160240"/>
          </a:xfrm>
          <a:prstGeom prst="rect">
            <a:avLst/>
          </a:prstGeom>
          <a:noFill/>
          <a:ln>
            <a:noFill/>
          </a:ln>
          <a:extLst>
            <a:ext uri="{FAA26D3D-D897-4be2-8F04-BA451C77F1D7}">
              <ma14:placeholderFlag xmlns:ma14="http://schemas.microsoft.com/office/mac/drawingml/2011/main" xmlns="" val="1"/>
            </a:ext>
          </a:extLst>
        </p:spPr>
        <p:txBody>
          <a:bodyPr anchor="ct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defRPr/>
            </a:pPr>
            <a:r>
              <a:rPr lang="ar-JO" sz="2400" dirty="0">
                <a:solidFill>
                  <a:srgbClr val="FFFF00"/>
                </a:solidFill>
              </a:rPr>
              <a:t>ب</a:t>
            </a:r>
            <a:r>
              <a:rPr lang="ar-SA" sz="2400" dirty="0">
                <a:solidFill>
                  <a:srgbClr val="FFFF00"/>
                </a:solidFill>
              </a:rPr>
              <a:t>الإِيمَانِ </a:t>
            </a:r>
            <a:r>
              <a:rPr lang="ar-SA" sz="2400" dirty="0"/>
              <a:t>نُوحٌ لَمَّا أُوحِيَ إِلَيْهِ عَنْ أُمُورٍ لَمْ تُرَ بَعْدُ خَافَ، فَبَنَى فُلْكًا لِخَلاَصِ بَيْتِهِ، </a:t>
            </a:r>
            <a:r>
              <a:rPr lang="ar-SA" sz="2400" dirty="0">
                <a:solidFill>
                  <a:srgbClr val="FFFF00"/>
                </a:solidFill>
              </a:rPr>
              <a:t>فَبِهِ</a:t>
            </a:r>
            <a:r>
              <a:rPr lang="ar-SA" sz="2400" dirty="0"/>
              <a:t> دَانَ الْعَالَمَ، وَصَارَ وَارِثًا لِلْبِرِّ الَّذِي حَسَبَ </a:t>
            </a:r>
            <a:r>
              <a:rPr lang="ar-SA" sz="2400" dirty="0">
                <a:solidFill>
                  <a:srgbClr val="FFFF00"/>
                </a:solidFill>
              </a:rPr>
              <a:t>الإِيمَانِ</a:t>
            </a:r>
            <a:r>
              <a:rPr lang="ar-JO" sz="2400" dirty="0">
                <a:solidFill>
                  <a:srgbClr val="FFFF00"/>
                </a:solidFill>
              </a:rPr>
              <a:t>.</a:t>
            </a:r>
          </a:p>
          <a:p>
            <a:pPr defTabSz="914400" eaLnBrk="0" fontAlgn="base" hangingPunct="0">
              <a:spcBef>
                <a:spcPct val="0"/>
              </a:spcBef>
              <a:spcAft>
                <a:spcPct val="0"/>
              </a:spcAft>
              <a:defRPr/>
            </a:pPr>
            <a:r>
              <a:rPr lang="ar-JO" sz="2400" dirty="0">
                <a:solidFill>
                  <a:srgbClr val="FFFF00"/>
                </a:solidFill>
              </a:rPr>
              <a:t>(عب 11: 7)</a:t>
            </a:r>
            <a:r>
              <a:rPr lang="ar-SA" sz="2400" dirty="0">
                <a:solidFill>
                  <a:srgbClr val="FFFF00"/>
                </a:solidFill>
              </a:rPr>
              <a:t> </a:t>
            </a:r>
            <a:endParaRPr lang="en-US" sz="2400" dirty="0">
              <a:solidFill>
                <a:srgbClr val="FFFF00"/>
              </a:solidFill>
              <a:effectLst>
                <a:glow rad="127000">
                  <a:srgbClr val="000000">
                    <a:alpha val="96000"/>
                  </a:srgbClr>
                </a:glow>
              </a:effectLst>
              <a:latin typeface="Arial"/>
            </a:endParaRPr>
          </a:p>
        </p:txBody>
      </p:sp>
      <p:pic>
        <p:nvPicPr>
          <p:cNvPr id="6" name="Picture 5"/>
          <p:cNvPicPr>
            <a:picLocks noChangeAspect="1"/>
          </p:cNvPicPr>
          <p:nvPr/>
        </p:nvPicPr>
        <p:blipFill>
          <a:blip r:embed="rId2"/>
          <a:stretch>
            <a:fillRect/>
          </a:stretch>
        </p:blipFill>
        <p:spPr>
          <a:xfrm>
            <a:off x="1224491" y="95855"/>
            <a:ext cx="6839813" cy="3989891"/>
          </a:xfrm>
          <a:prstGeom prst="rect">
            <a:avLst/>
          </a:prstGeom>
        </p:spPr>
      </p:pic>
    </p:spTree>
    <p:extLst>
      <p:ext uri="{BB962C8B-B14F-4D97-AF65-F5344CB8AC3E}">
        <p14:creationId xmlns:p14="http://schemas.microsoft.com/office/powerpoint/2010/main" val="35712049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6610" name="Picture 3" descr="Gen 6 Noah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4626" y="1"/>
            <a:ext cx="3530838" cy="4707784"/>
          </a:xfrm>
          <a:prstGeom prst="rect">
            <a:avLst/>
          </a:prstGeom>
        </p:spPr>
      </p:pic>
    </p:spTree>
    <p:extLst>
      <p:ext uri="{BB962C8B-B14F-4D97-AF65-F5344CB8AC3E}">
        <p14:creationId xmlns:p14="http://schemas.microsoft.com/office/powerpoint/2010/main" val="788732032"/>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pPr eaLnBrk="1" hangingPunct="1"/>
            <a:r>
              <a:rPr lang="en-US" altLang="zh-CN">
                <a:latin typeface="Arial" charset="0"/>
                <a:ea typeface="ＭＳ Ｐゴシック" charset="0"/>
              </a:rPr>
              <a:t>Building the Ark</a:t>
            </a:r>
          </a:p>
        </p:txBody>
      </p:sp>
      <p:sp>
        <p:nvSpPr>
          <p:cNvPr id="198658" name="Rectangle 3"/>
          <p:cNvSpPr>
            <a:spLocks noGrp="1" noChangeArrowheads="1"/>
          </p:cNvSpPr>
          <p:nvPr>
            <p:ph type="body" idx="1"/>
          </p:nvPr>
        </p:nvSpPr>
        <p:spPr/>
        <p:txBody>
          <a:bodyPr/>
          <a:lstStyle/>
          <a:p>
            <a:pPr eaLnBrk="1" hangingPunct="1"/>
            <a:endParaRPr lang="zh-CN" altLang="en-US">
              <a:latin typeface="Arial" charset="0"/>
              <a:ea typeface="ＭＳ Ｐゴシック" charset="0"/>
            </a:endParaRPr>
          </a:p>
        </p:txBody>
      </p:sp>
      <p:pic>
        <p:nvPicPr>
          <p:cNvPr id="19865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60" name="Text Box 5"/>
          <p:cNvSpPr txBox="1">
            <a:spLocks noChangeArrowheads="1"/>
          </p:cNvSpPr>
          <p:nvPr/>
        </p:nvSpPr>
        <p:spPr bwMode="auto">
          <a:xfrm>
            <a:off x="8578850" y="76200"/>
            <a:ext cx="530915" cy="461665"/>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65</a:t>
            </a:r>
            <a:endParaRPr lang="en-US" altLang="zh-CN" b="1" dirty="0">
              <a:solidFill>
                <a:srgbClr val="FFFFFF"/>
              </a:solidFill>
              <a:cs typeface="Arial" charset="0"/>
            </a:endParaRPr>
          </a:p>
        </p:txBody>
      </p:sp>
    </p:spTree>
    <p:extLst>
      <p:ext uri="{BB962C8B-B14F-4D97-AF65-F5344CB8AC3E}">
        <p14:creationId xmlns:p14="http://schemas.microsoft.com/office/powerpoint/2010/main" val="1499728103"/>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Food in the Ark</a:t>
            </a:r>
          </a:p>
        </p:txBody>
      </p:sp>
      <p:pic>
        <p:nvPicPr>
          <p:cNvPr id="200706" name="Picture 3" descr="Gen 7 Ark Foo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8041765"/>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Study</a:t>
            </a:r>
          </a:p>
        </p:txBody>
      </p:sp>
      <p:pic>
        <p:nvPicPr>
          <p:cNvPr id="202754" name="Picture 3" descr="Gen 6 Noah Stud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0775194"/>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1" name="Group 2"/>
          <p:cNvGrpSpPr>
            <a:grpSpLocks/>
          </p:cNvGrpSpPr>
          <p:nvPr/>
        </p:nvGrpSpPr>
        <p:grpSpPr bwMode="auto">
          <a:xfrm>
            <a:off x="327025" y="215900"/>
            <a:ext cx="8804275" cy="6481763"/>
            <a:chOff x="206" y="136"/>
            <a:chExt cx="5546" cy="4083"/>
          </a:xfrm>
        </p:grpSpPr>
        <p:grpSp>
          <p:nvGrpSpPr>
            <p:cNvPr id="204805" name="Group 3"/>
            <p:cNvGrpSpPr>
              <a:grpSpLocks/>
            </p:cNvGrpSpPr>
            <p:nvPr/>
          </p:nvGrpSpPr>
          <p:grpSpPr bwMode="auto">
            <a:xfrm>
              <a:off x="234" y="136"/>
              <a:ext cx="5518" cy="4062"/>
              <a:chOff x="234" y="136"/>
              <a:chExt cx="5518" cy="4062"/>
            </a:xfrm>
          </p:grpSpPr>
          <p:pic>
            <p:nvPicPr>
              <p:cNvPr id="204807" name="Picture 4"/>
              <p:cNvPicPr>
                <a:picLocks noChangeArrowheads="1"/>
              </p:cNvPicPr>
              <p:nvPr/>
            </p:nvPicPr>
            <p:blipFill>
              <a:blip r:embed="rId3" cstate="screen">
                <a:extLst>
                  <a:ext uri="{28A0092B-C50C-407E-A947-70E740481C1C}">
                    <a14:useLocalDpi xmlns:a14="http://schemas.microsoft.com/office/drawing/2010/main"/>
                  </a:ext>
                </a:extLst>
              </a:blip>
              <a:srcRect t="2582" r="12022"/>
              <a:stretch>
                <a:fillRect/>
              </a:stretch>
            </p:blipFill>
            <p:spPr bwMode="auto">
              <a:xfrm>
                <a:off x="1621" y="136"/>
                <a:ext cx="4003" cy="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08" name="Line 5"/>
              <p:cNvSpPr>
                <a:spLocks noChangeShapeType="1"/>
              </p:cNvSpPr>
              <p:nvPr/>
            </p:nvSpPr>
            <p:spPr bwMode="auto">
              <a:xfrm>
                <a:off x="2079" y="557"/>
                <a:ext cx="2734" cy="2753"/>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13126" name="Rectangle 6"/>
              <p:cNvSpPr>
                <a:spLocks noChangeArrowheads="1"/>
              </p:cNvSpPr>
              <p:nvPr/>
            </p:nvSpPr>
            <p:spPr bwMode="auto">
              <a:xfrm rot="2700000">
                <a:off x="3338" y="2027"/>
                <a:ext cx="1192" cy="801"/>
              </a:xfrm>
              <a:prstGeom prst="rect">
                <a:avLst/>
              </a:prstGeom>
              <a:noFill/>
              <a:ln w="12700">
                <a:noFill/>
                <a:miter lim="800000"/>
                <a:headEnd/>
                <a:tailEnd/>
              </a:ln>
              <a:effectLst/>
            </p:spPr>
            <p:txBody>
              <a:bodyPr wrap="none" lIns="90488" tIns="44450" rIns="90488" bIns="44450">
                <a:spAutoFit/>
              </a:bodyPr>
              <a:lstStyle/>
              <a:p>
                <a:pPr algn="ctr" defTabSz="914400" eaLnBrk="0" fontAlgn="base" hangingPunct="0">
                  <a:lnSpc>
                    <a:spcPct val="120000"/>
                  </a:lnSpc>
                  <a:spcBef>
                    <a:spcPct val="0"/>
                  </a:spcBef>
                  <a:spcAft>
                    <a:spcPct val="0"/>
                  </a:spcAft>
                  <a:defRPr/>
                </a:pPr>
                <a:r>
                  <a:rPr lang="ar-JO" sz="3200" dirty="0">
                    <a:solidFill>
                      <a:srgbClr val="FFFFFF"/>
                    </a:solidFill>
                    <a:effectLst>
                      <a:outerShdw blurRad="38100" dist="38100" dir="2700000" algn="tl">
                        <a:srgbClr val="000000"/>
                      </a:outerShdw>
                    </a:effectLst>
                    <a:latin typeface="Arial Black" charset="0"/>
                    <a:ea typeface="ＭＳ Ｐゴシック" charset="0"/>
                    <a:cs typeface="ＭＳ Ｐゴシック" charset="0"/>
                  </a:rPr>
                  <a:t>18 إنش</a:t>
                </a:r>
                <a:endParaRPr lang="en-US" sz="3200" dirty="0">
                  <a:solidFill>
                    <a:srgbClr val="FFFFFF"/>
                  </a:solidFill>
                  <a:effectLst>
                    <a:outerShdw blurRad="38100" dist="38100" dir="2700000" algn="tl">
                      <a:srgbClr val="000000"/>
                    </a:outerShdw>
                  </a:effectLst>
                  <a:latin typeface="Arial Black" charset="0"/>
                  <a:ea typeface="ＭＳ Ｐゴシック" charset="0"/>
                  <a:cs typeface="ＭＳ Ｐゴシック" charset="0"/>
                </a:endParaRPr>
              </a:p>
              <a:p>
                <a:pPr algn="ctr" defTabSz="914400" eaLnBrk="0" fontAlgn="base" hangingPunct="0">
                  <a:lnSpc>
                    <a:spcPct val="120000"/>
                  </a:lnSpc>
                  <a:spcBef>
                    <a:spcPct val="0"/>
                  </a:spcBef>
                  <a:spcAft>
                    <a:spcPct val="0"/>
                  </a:spcAft>
                  <a:defRPr/>
                </a:pPr>
                <a:r>
                  <a:rPr lang="ar-JO" sz="3200" dirty="0">
                    <a:solidFill>
                      <a:srgbClr val="FFFFFF"/>
                    </a:solidFill>
                    <a:effectLst>
                      <a:outerShdw blurRad="38100" dist="38100" dir="2700000" algn="tl">
                        <a:srgbClr val="000000"/>
                      </a:outerShdw>
                    </a:effectLst>
                    <a:latin typeface="Arial Black" charset="0"/>
                    <a:ea typeface="ＭＳ Ｐゴシック" charset="0"/>
                    <a:cs typeface="ＭＳ Ｐゴシック" charset="0"/>
                  </a:rPr>
                  <a:t>= ذراع واحد</a:t>
                </a:r>
                <a:endParaRPr lang="en-US" sz="3200" dirty="0">
                  <a:solidFill>
                    <a:srgbClr val="FFFFFF"/>
                  </a:solidFill>
                  <a:effectLst>
                    <a:outerShdw blurRad="38100" dist="38100" dir="2700000" algn="tl">
                      <a:srgbClr val="000000"/>
                    </a:outerShdw>
                  </a:effectLst>
                  <a:latin typeface="Arial Black" charset="0"/>
                  <a:ea typeface="ＭＳ Ｐゴシック" charset="0"/>
                  <a:cs typeface="ＭＳ Ｐゴシック" charset="0"/>
                </a:endParaRPr>
              </a:p>
            </p:txBody>
          </p:sp>
          <p:sp>
            <p:nvSpPr>
              <p:cNvPr id="204810" name="Line 7"/>
              <p:cNvSpPr>
                <a:spLocks noChangeShapeType="1"/>
              </p:cNvSpPr>
              <p:nvPr/>
            </p:nvSpPr>
            <p:spPr bwMode="auto">
              <a:xfrm>
                <a:off x="2144" y="618"/>
                <a:ext cx="2598" cy="2624"/>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13128" name="Rectangle 8"/>
              <p:cNvSpPr>
                <a:spLocks noChangeArrowheads="1"/>
              </p:cNvSpPr>
              <p:nvPr/>
            </p:nvSpPr>
            <p:spPr bwMode="auto">
              <a:xfrm>
                <a:off x="2337" y="3628"/>
                <a:ext cx="3415" cy="422"/>
              </a:xfrm>
              <a:prstGeom prst="rect">
                <a:avLst/>
              </a:prstGeom>
              <a:noFill/>
              <a:ln w="12700">
                <a:noFill/>
                <a:miter lim="800000"/>
                <a:headEnd/>
                <a:tailEnd/>
              </a:ln>
              <a:effectLst/>
            </p:spPr>
            <p:txBody>
              <a:bodyPr lIns="90488" tIns="44450" rIns="90488" bIns="44450"/>
              <a:lstStyle/>
              <a:p>
                <a:pPr marL="342900" indent="-342900" algn="ctr" defTabSz="914400" eaLnBrk="0" fontAlgn="base" hangingPunct="0">
                  <a:spcBef>
                    <a:spcPct val="20000"/>
                  </a:spcBef>
                  <a:spcAft>
                    <a:spcPct val="0"/>
                  </a:spcAft>
                  <a:buClr>
                    <a:srgbClr val="C0FEF9"/>
                  </a:buClr>
                  <a:buSzPct val="75000"/>
                  <a:buFont typeface="Monotype Sorts" charset="0"/>
                  <a:buChar char="n"/>
                  <a:defRPr/>
                </a:pPr>
                <a:r>
                  <a:rPr lang="ar-JO" altLang="zh-CN" sz="3600" b="1" dirty="0">
                    <a:solidFill>
                      <a:srgbClr val="FAFD00"/>
                    </a:solidFill>
                    <a:effectLst>
                      <a:outerShdw blurRad="38100" dist="38100" dir="2700000" algn="tl">
                        <a:srgbClr val="000000"/>
                      </a:outerShdw>
                    </a:effectLst>
                    <a:latin typeface="Arial" charset="0"/>
                    <a:ea typeface="ＭＳ Ｐゴシック" charset="0"/>
                    <a:cs typeface="ＭＳ Ｐゴシック" charset="0"/>
                  </a:rPr>
                  <a:t>قياس الأطوال</a:t>
                </a:r>
                <a:endParaRPr lang="en-US" altLang="zh-CN" sz="3600" b="1" dirty="0">
                  <a:solidFill>
                    <a:srgbClr val="FAFD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413129" name="Rectangle 9"/>
              <p:cNvSpPr>
                <a:spLocks noChangeArrowheads="1"/>
              </p:cNvSpPr>
              <p:nvPr/>
            </p:nvSpPr>
            <p:spPr bwMode="auto">
              <a:xfrm>
                <a:off x="453" y="623"/>
                <a:ext cx="935" cy="72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defTabSz="914400" eaLnBrk="0" fontAlgn="base" hangingPunct="0">
                  <a:lnSpc>
                    <a:spcPct val="90000"/>
                  </a:lnSpc>
                  <a:spcBef>
                    <a:spcPct val="0"/>
                  </a:spcBef>
                  <a:spcAft>
                    <a:spcPct val="0"/>
                  </a:spcAft>
                  <a:defRPr/>
                </a:pPr>
                <a:r>
                  <a:rPr lang="ar-JO" sz="3600" b="1" dirty="0">
                    <a:solidFill>
                      <a:srgbClr val="FAFD00"/>
                    </a:solidFill>
                    <a:effectLst>
                      <a:outerShdw blurRad="38100" dist="38100" dir="2700000" algn="tl">
                        <a:srgbClr val="000000"/>
                      </a:outerShdw>
                    </a:effectLst>
                    <a:latin typeface="Times New Roman" charset="0"/>
                    <a:ea typeface="ＭＳ Ｐゴシック" charset="0"/>
                    <a:cs typeface="ＭＳ Ｐゴシック" charset="0"/>
                  </a:rPr>
                  <a:t>الكتاب المقدس</a:t>
                </a:r>
                <a:endParaRPr lang="en-US" sz="3600" b="1" dirty="0">
                  <a:solidFill>
                    <a:srgbClr val="FAFD00"/>
                  </a:solidFill>
                  <a:effectLst>
                    <a:outerShdw blurRad="38100" dist="38100" dir="2700000" algn="tl">
                      <a:srgbClr val="000000"/>
                    </a:outerShdw>
                  </a:effectLst>
                  <a:latin typeface="Times New Roman" charset="0"/>
                  <a:ea typeface="ＭＳ Ｐゴシック" charset="0"/>
                  <a:cs typeface="ＭＳ Ｐゴシック" charset="0"/>
                </a:endParaRPr>
              </a:p>
            </p:txBody>
          </p:sp>
          <p:pic>
            <p:nvPicPr>
              <p:cNvPr id="204813" name="Picture 1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 y="1798"/>
                <a:ext cx="2460" cy="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14" name="Line 11"/>
              <p:cNvSpPr>
                <a:spLocks noChangeShapeType="1"/>
              </p:cNvSpPr>
              <p:nvPr/>
            </p:nvSpPr>
            <p:spPr bwMode="auto">
              <a:xfrm flipV="1">
                <a:off x="453" y="2209"/>
                <a:ext cx="2034" cy="898"/>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815" name="Line 12"/>
              <p:cNvSpPr>
                <a:spLocks noChangeShapeType="1"/>
              </p:cNvSpPr>
              <p:nvPr/>
            </p:nvSpPr>
            <p:spPr bwMode="auto">
              <a:xfrm flipV="1">
                <a:off x="525" y="2259"/>
                <a:ext cx="1889" cy="796"/>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816" name="Line 13"/>
              <p:cNvSpPr>
                <a:spLocks noChangeShapeType="1"/>
              </p:cNvSpPr>
              <p:nvPr/>
            </p:nvSpPr>
            <p:spPr bwMode="auto">
              <a:xfrm flipV="1">
                <a:off x="1266" y="2701"/>
                <a:ext cx="712" cy="1172"/>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817" name="AutoShape 14"/>
              <p:cNvSpPr>
                <a:spLocks noChangeArrowheads="1"/>
              </p:cNvSpPr>
              <p:nvPr/>
            </p:nvSpPr>
            <p:spPr bwMode="auto">
              <a:xfrm rot="-2460000">
                <a:off x="618" y="2368"/>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04818" name="AutoShape 15"/>
              <p:cNvSpPr>
                <a:spLocks noChangeArrowheads="1"/>
              </p:cNvSpPr>
              <p:nvPr/>
            </p:nvSpPr>
            <p:spPr bwMode="auto">
              <a:xfrm rot="8340000">
                <a:off x="1037" y="2017"/>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204819" name="Line 16"/>
              <p:cNvSpPr>
                <a:spLocks noChangeShapeType="1"/>
              </p:cNvSpPr>
              <p:nvPr/>
            </p:nvSpPr>
            <p:spPr bwMode="auto">
              <a:xfrm flipV="1">
                <a:off x="1307" y="2798"/>
                <a:ext cx="631" cy="977"/>
              </a:xfrm>
              <a:prstGeom prst="line">
                <a:avLst/>
              </a:prstGeom>
              <a:noFill/>
              <a:ln w="76200">
                <a:solidFill>
                  <a:srgbClr val="EDF80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13137" name="Rectangle 17"/>
              <p:cNvSpPr>
                <a:spLocks noChangeArrowheads="1"/>
              </p:cNvSpPr>
              <p:nvPr/>
            </p:nvSpPr>
            <p:spPr bwMode="auto">
              <a:xfrm>
                <a:off x="1087" y="2447"/>
                <a:ext cx="455" cy="367"/>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شبر</a:t>
                </a:r>
                <a:endParaRPr lang="en-US"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413138" name="Rectangle 18"/>
              <p:cNvSpPr>
                <a:spLocks noChangeArrowheads="1"/>
              </p:cNvSpPr>
              <p:nvPr/>
            </p:nvSpPr>
            <p:spPr bwMode="auto">
              <a:xfrm>
                <a:off x="772" y="3103"/>
                <a:ext cx="874" cy="367"/>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راحة اليد</a:t>
                </a:r>
                <a:endParaRPr lang="en-US"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413139" name="Rectangle 19"/>
              <p:cNvSpPr>
                <a:spLocks noChangeArrowheads="1"/>
              </p:cNvSpPr>
              <p:nvPr/>
            </p:nvSpPr>
            <p:spPr bwMode="auto">
              <a:xfrm>
                <a:off x="812" y="1793"/>
                <a:ext cx="563" cy="367"/>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إصبع</a:t>
                </a:r>
                <a:endParaRPr lang="en-US" sz="32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grpSp>
        <p:sp>
          <p:nvSpPr>
            <p:cNvPr id="204806" name="Rectangle 20"/>
            <p:cNvSpPr>
              <a:spLocks noChangeArrowheads="1"/>
            </p:cNvSpPr>
            <p:nvPr/>
          </p:nvSpPr>
          <p:spPr bwMode="auto">
            <a:xfrm>
              <a:off x="206" y="4029"/>
              <a:ext cx="1064"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914400" eaLnBrk="0" fontAlgn="base" hangingPunct="0">
                <a:spcBef>
                  <a:spcPct val="0"/>
                </a:spcBef>
                <a:spcAft>
                  <a:spcPct val="0"/>
                </a:spcAft>
              </a:pPr>
              <a:r>
                <a:rPr lang="en-US" altLang="zh-CN" sz="1400">
                  <a:solidFill>
                    <a:srgbClr val="FFFFFF"/>
                  </a:solidFill>
                  <a:latin typeface="Arial Narrow" charset="0"/>
                  <a:ea typeface="ＭＳ Ｐゴシック" charset="0"/>
                  <a:cs typeface="ＭＳ Ｐゴシック" charset="0"/>
                </a:rPr>
                <a:t>©  EBibleTeacher.com  </a:t>
              </a:r>
            </a:p>
          </p:txBody>
        </p:sp>
      </p:grpSp>
      <p:sp>
        <p:nvSpPr>
          <p:cNvPr id="204802" name="Rectangle 21"/>
          <p:cNvSpPr>
            <a:spLocks noChangeArrowheads="1"/>
          </p:cNvSpPr>
          <p:nvPr/>
        </p:nvSpPr>
        <p:spPr bwMode="auto">
          <a:xfrm>
            <a:off x="5945188" y="452438"/>
            <a:ext cx="2822575" cy="1474763"/>
          </a:xfrm>
          <a:prstGeom prst="rect">
            <a:avLst/>
          </a:prstGeom>
          <a:solidFill>
            <a:srgbClr val="FF5008"/>
          </a:solidFill>
          <a:ln w="12700">
            <a:solidFill>
              <a:srgbClr val="FF5008"/>
            </a:solidFill>
            <a:miter lim="800000"/>
            <a:headEnd/>
            <a:tailEnd/>
          </a:ln>
        </p:spPr>
        <p:txBody>
          <a:bodyPr wrap="square" lIns="90488" tIns="44450" rIns="90488" bIns="44450">
            <a:spAutoFit/>
          </a:bodyPr>
          <a:lstStyle/>
          <a:p>
            <a:pPr algn="ctr" defTabSz="914400" eaLnBrk="0" fontAlgn="base" hangingPunct="0">
              <a:spcBef>
                <a:spcPct val="50000"/>
              </a:spcBef>
              <a:spcAft>
                <a:spcPct val="0"/>
              </a:spcAft>
            </a:pPr>
            <a:r>
              <a:rPr lang="ar-JO" altLang="ja-JP" sz="2000" dirty="0">
                <a:solidFill>
                  <a:srgbClr val="FFFFFF"/>
                </a:solidFill>
                <a:latin typeface="Arial Narrow" charset="0"/>
                <a:ea typeface="ＭＳ Ｐゴシック" charset="0"/>
                <a:cs typeface="ＭＳ Ｐゴシック" charset="0"/>
              </a:rPr>
              <a:t>هذه الصفحة عينة من عالم الكتاب المقدس لعرض الشرائح في خدمة مدارس الأحد</a:t>
            </a:r>
            <a:r>
              <a:rPr lang="en-US" altLang="ja-JP" sz="2000" dirty="0">
                <a:solidFill>
                  <a:srgbClr val="FFFFFF"/>
                </a:solidFill>
                <a:latin typeface="Arial Narrow" charset="0"/>
                <a:ea typeface="ＭＳ Ｐゴシック" charset="0"/>
                <a:cs typeface="ＭＳ Ｐゴシック" charset="0"/>
              </a:rPr>
              <a:t> </a:t>
            </a:r>
          </a:p>
          <a:p>
            <a:pPr algn="ctr" defTabSz="914400" eaLnBrk="0" fontAlgn="base" hangingPunct="0">
              <a:spcBef>
                <a:spcPct val="50000"/>
              </a:spcBef>
              <a:spcAft>
                <a:spcPct val="0"/>
              </a:spcAft>
            </a:pPr>
            <a:r>
              <a:rPr lang="en-US" altLang="ja-JP" sz="2000" dirty="0">
                <a:solidFill>
                  <a:srgbClr val="FFFFFF"/>
                </a:solidFill>
                <a:latin typeface="Arial Narrow" charset="0"/>
                <a:ea typeface="ＭＳ Ｐゴシック" charset="0"/>
                <a:cs typeface="ＭＳ Ｐゴシック" charset="0"/>
              </a:rPr>
              <a:t>eBibleteacher.com</a:t>
            </a:r>
            <a:endParaRPr lang="en-US" altLang="zh-CN" sz="2000" dirty="0">
              <a:solidFill>
                <a:srgbClr val="FFFFFF"/>
              </a:solidFill>
              <a:latin typeface="Arial Narrow" charset="0"/>
              <a:ea typeface="ＭＳ Ｐゴシック" charset="0"/>
              <a:cs typeface="ＭＳ Ｐゴシック" charset="0"/>
            </a:endParaRPr>
          </a:p>
        </p:txBody>
      </p:sp>
      <p:sp>
        <p:nvSpPr>
          <p:cNvPr id="1413142" name="Rectangle 22"/>
          <p:cNvSpPr>
            <a:spLocks noGrp="1" noChangeArrowheads="1"/>
          </p:cNvSpPr>
          <p:nvPr>
            <p:ph type="title" idx="4294967295"/>
          </p:nvPr>
        </p:nvSpPr>
        <p:spPr>
          <a:xfrm>
            <a:off x="1181099" y="609600"/>
            <a:ext cx="6857431" cy="1143000"/>
          </a:xfrm>
          <a:effectLst/>
        </p:spPr>
        <p:txBody>
          <a:bodyPr/>
          <a:lstStyle/>
          <a:p>
            <a:pPr>
              <a:defRPr/>
            </a:pPr>
            <a:r>
              <a:rPr lang="en-US" sz="100" b="0" u="none" dirty="0">
                <a:solidFill>
                  <a:srgbClr val="000066"/>
                </a:solidFill>
                <a:effectLst/>
                <a:latin typeface="Arial Narrow" charset="0"/>
                <a:ea typeface="ＭＳ Ｐゴシック" charset="0"/>
              </a:rPr>
              <a:t>Cubit Diagram Sample</a:t>
            </a:r>
            <a:endParaRPr lang="en-US" sz="100" dirty="0">
              <a:solidFill>
                <a:srgbClr val="000066"/>
              </a:solidFill>
              <a:latin typeface="Times New Roman" charset="0"/>
              <a:ea typeface="ＭＳ Ｐゴシック" charset="0"/>
            </a:endParaRPr>
          </a:p>
        </p:txBody>
      </p:sp>
      <p:sp>
        <p:nvSpPr>
          <p:cNvPr id="204804" name="Text Box 23"/>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800">
                <a:solidFill>
                  <a:srgbClr val="FFFFFF"/>
                </a:solidFill>
                <a:latin typeface="Franklin Gothic Heavy" charset="0"/>
                <a:hlinkClick r:id="" action="ppaction://noaction"/>
              </a:rPr>
              <a:t>INDEX</a:t>
            </a:r>
            <a:endParaRPr lang="en-US" altLang="zh-CN" sz="1800">
              <a:solidFill>
                <a:srgbClr val="FFFFFF"/>
              </a:solidFill>
              <a:latin typeface="Franklin Gothic Heavy" charset="0"/>
            </a:endParaRPr>
          </a:p>
        </p:txBody>
      </p:sp>
    </p:spTree>
    <p:extLst>
      <p:ext uri="{BB962C8B-B14F-4D97-AF65-F5344CB8AC3E}">
        <p14:creationId xmlns:p14="http://schemas.microsoft.com/office/powerpoint/2010/main" val="210583563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6849" name="Group 2"/>
          <p:cNvGrpSpPr>
            <a:grpSpLocks/>
          </p:cNvGrpSpPr>
          <p:nvPr/>
        </p:nvGrpSpPr>
        <p:grpSpPr bwMode="auto">
          <a:xfrm>
            <a:off x="203200" y="3592513"/>
            <a:ext cx="8796338" cy="3259137"/>
            <a:chOff x="128" y="2263"/>
            <a:chExt cx="5541" cy="2053"/>
          </a:xfrm>
        </p:grpSpPr>
        <p:sp>
          <p:nvSpPr>
            <p:cNvPr id="206853" name="Rectangle 3"/>
            <p:cNvSpPr>
              <a:spLocks noChangeArrowheads="1"/>
            </p:cNvSpPr>
            <p:nvPr/>
          </p:nvSpPr>
          <p:spPr bwMode="auto">
            <a:xfrm>
              <a:off x="234" y="2352"/>
              <a:ext cx="5418" cy="1724"/>
            </a:xfrm>
            <a:prstGeom prst="rect">
              <a:avLst/>
            </a:prstGeom>
            <a:solidFill>
              <a:schemeClr val="bg2"/>
            </a:solidFill>
            <a:ln w="12700">
              <a:solidFill>
                <a:schemeClr val="bg2"/>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Arial" charset="0"/>
              </a:endParaRPr>
            </a:p>
          </p:txBody>
        </p:sp>
        <p:pic>
          <p:nvPicPr>
            <p:cNvPr id="206854"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 y="2263"/>
              <a:ext cx="5458" cy="1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6855" name="Line 5"/>
            <p:cNvSpPr>
              <a:spLocks noChangeShapeType="1"/>
            </p:cNvSpPr>
            <p:nvPr/>
          </p:nvSpPr>
          <p:spPr bwMode="auto">
            <a:xfrm>
              <a:off x="934" y="3271"/>
              <a:ext cx="3213" cy="646"/>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56" name="Line 6"/>
            <p:cNvSpPr>
              <a:spLocks noChangeShapeType="1"/>
            </p:cNvSpPr>
            <p:nvPr/>
          </p:nvSpPr>
          <p:spPr bwMode="auto">
            <a:xfrm flipV="1">
              <a:off x="2865" y="3407"/>
              <a:ext cx="646" cy="498"/>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57" name="Line 7"/>
            <p:cNvSpPr>
              <a:spLocks noChangeShapeType="1"/>
            </p:cNvSpPr>
            <p:nvPr/>
          </p:nvSpPr>
          <p:spPr bwMode="auto">
            <a:xfrm>
              <a:off x="249" y="3249"/>
              <a:ext cx="4171" cy="1036"/>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58" name="Line 8"/>
            <p:cNvSpPr>
              <a:spLocks noChangeShapeType="1"/>
            </p:cNvSpPr>
            <p:nvPr/>
          </p:nvSpPr>
          <p:spPr bwMode="auto">
            <a:xfrm flipV="1">
              <a:off x="263" y="3145"/>
              <a:ext cx="1043" cy="83"/>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59" name="Line 9"/>
            <p:cNvSpPr>
              <a:spLocks noChangeShapeType="1"/>
            </p:cNvSpPr>
            <p:nvPr/>
          </p:nvSpPr>
          <p:spPr bwMode="auto">
            <a:xfrm>
              <a:off x="1334" y="3158"/>
              <a:ext cx="3990" cy="426"/>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0" name="Line 10"/>
            <p:cNvSpPr>
              <a:spLocks noChangeShapeType="1"/>
            </p:cNvSpPr>
            <p:nvPr/>
          </p:nvSpPr>
          <p:spPr bwMode="auto">
            <a:xfrm>
              <a:off x="5346" y="3594"/>
              <a:ext cx="237" cy="71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1" name="Line 11"/>
            <p:cNvSpPr>
              <a:spLocks noChangeShapeType="1"/>
            </p:cNvSpPr>
            <p:nvPr/>
          </p:nvSpPr>
          <p:spPr bwMode="auto">
            <a:xfrm flipV="1">
              <a:off x="1334" y="2660"/>
              <a:ext cx="5" cy="502"/>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2" name="Line 12"/>
            <p:cNvSpPr>
              <a:spLocks noChangeShapeType="1"/>
            </p:cNvSpPr>
            <p:nvPr/>
          </p:nvSpPr>
          <p:spPr bwMode="auto">
            <a:xfrm>
              <a:off x="261" y="2676"/>
              <a:ext cx="5389" cy="349"/>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3" name="Line 13"/>
            <p:cNvSpPr>
              <a:spLocks noChangeShapeType="1"/>
            </p:cNvSpPr>
            <p:nvPr/>
          </p:nvSpPr>
          <p:spPr bwMode="auto">
            <a:xfrm>
              <a:off x="254" y="2664"/>
              <a:ext cx="1106" cy="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4" name="Line 14"/>
            <p:cNvSpPr>
              <a:spLocks noChangeShapeType="1"/>
            </p:cNvSpPr>
            <p:nvPr/>
          </p:nvSpPr>
          <p:spPr bwMode="auto">
            <a:xfrm>
              <a:off x="1346" y="2674"/>
              <a:ext cx="3988" cy="140"/>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5" name="Line 15"/>
            <p:cNvSpPr>
              <a:spLocks noChangeShapeType="1"/>
            </p:cNvSpPr>
            <p:nvPr/>
          </p:nvSpPr>
          <p:spPr bwMode="auto">
            <a:xfrm>
              <a:off x="5361" y="2828"/>
              <a:ext cx="289" cy="197"/>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6" name="Line 16"/>
            <p:cNvSpPr>
              <a:spLocks noChangeShapeType="1"/>
            </p:cNvSpPr>
            <p:nvPr/>
          </p:nvSpPr>
          <p:spPr bwMode="auto">
            <a:xfrm flipV="1">
              <a:off x="254" y="2655"/>
              <a:ext cx="0" cy="59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7" name="Line 17"/>
            <p:cNvSpPr>
              <a:spLocks noChangeShapeType="1"/>
            </p:cNvSpPr>
            <p:nvPr/>
          </p:nvSpPr>
          <p:spPr bwMode="auto">
            <a:xfrm flipV="1">
              <a:off x="5347" y="2828"/>
              <a:ext cx="0" cy="771"/>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6868" name="Line 18"/>
            <p:cNvSpPr>
              <a:spLocks noChangeShapeType="1"/>
            </p:cNvSpPr>
            <p:nvPr/>
          </p:nvSpPr>
          <p:spPr bwMode="auto">
            <a:xfrm flipH="1" flipV="1">
              <a:off x="5650" y="3034"/>
              <a:ext cx="19" cy="1282"/>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415187" name="Rectangle 19"/>
          <p:cNvSpPr>
            <a:spLocks noGrp="1" noChangeArrowheads="1"/>
          </p:cNvSpPr>
          <p:nvPr>
            <p:ph type="title"/>
          </p:nvPr>
        </p:nvSpPr>
        <p:spPr>
          <a:xfrm>
            <a:off x="223838" y="261938"/>
            <a:ext cx="7715250" cy="1143000"/>
          </a:xfrm>
        </p:spPr>
        <p:txBody>
          <a:bodyPr/>
          <a:lstStyle/>
          <a:p>
            <a:pPr algn="ctr">
              <a:defRPr/>
            </a:pPr>
            <a:r>
              <a:rPr lang="ar-JO" altLang="zh-CN" dirty="0">
                <a:solidFill>
                  <a:srgbClr val="FFFF00"/>
                </a:solidFill>
                <a:ea typeface="ＭＳ Ｐゴシック" charset="0"/>
                <a:cs typeface="Arial"/>
              </a:rPr>
              <a:t>حجم فلك نوح</a:t>
            </a:r>
            <a:endParaRPr lang="en-US" altLang="zh-CN" dirty="0">
              <a:solidFill>
                <a:srgbClr val="FFFF00"/>
              </a:solidFill>
              <a:ea typeface="ＭＳ Ｐゴシック" charset="0"/>
              <a:cs typeface="Arial"/>
            </a:endParaRPr>
          </a:p>
        </p:txBody>
      </p:sp>
      <p:sp>
        <p:nvSpPr>
          <p:cNvPr id="206851" name="Text Box 22"/>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800">
                <a:solidFill>
                  <a:srgbClr val="FFFFFF"/>
                </a:solidFill>
                <a:cs typeface="Arial" charset="0"/>
                <a:hlinkClick r:id="" action="ppaction://noaction"/>
              </a:rPr>
              <a:t>INDEX</a:t>
            </a:r>
            <a:endParaRPr lang="en-US" altLang="zh-CN" sz="1800">
              <a:solidFill>
                <a:srgbClr val="FFFFFF"/>
              </a:solidFill>
              <a:cs typeface="Arial" charset="0"/>
            </a:endParaRPr>
          </a:p>
        </p:txBody>
      </p:sp>
      <p:sp>
        <p:nvSpPr>
          <p:cNvPr id="1415191" name="Rectangle 23"/>
          <p:cNvSpPr>
            <a:spLocks noChangeArrowheads="1"/>
          </p:cNvSpPr>
          <p:nvPr/>
        </p:nvSpPr>
        <p:spPr bwMode="auto">
          <a:xfrm>
            <a:off x="533400" y="1676400"/>
            <a:ext cx="8269288" cy="1828800"/>
          </a:xfrm>
          <a:prstGeom prst="rect">
            <a:avLst/>
          </a:prstGeom>
          <a:noFill/>
          <a:ln w="12700">
            <a:noFill/>
            <a:miter lim="800000"/>
            <a:headEnd/>
            <a:tailEnd/>
          </a:ln>
          <a:effectLst/>
        </p:spPr>
        <p:txBody>
          <a:bodyPr lIns="90488" tIns="44450" rIns="90488" bIns="44450"/>
          <a:lstStyle/>
          <a:p>
            <a:pPr marL="342900" indent="-342900" algn="r" defTabSz="914400" rtl="1" eaLnBrk="0" fontAlgn="base" hangingPunct="0">
              <a:spcBef>
                <a:spcPct val="20000"/>
              </a:spcBef>
              <a:spcAft>
                <a:spcPct val="0"/>
              </a:spcAft>
              <a:buClr>
                <a:srgbClr val="C0FEF9"/>
              </a:buClr>
              <a:buSzPct val="75000"/>
              <a:buFont typeface="Monotype Sorts" charset="0"/>
              <a:buChar char="n"/>
              <a:defRPr/>
            </a:pPr>
            <a:r>
              <a:rPr lang="ar-JO" altLang="zh-CN" sz="3600" b="1" dirty="0">
                <a:solidFill>
                  <a:srgbClr val="FFFFFF"/>
                </a:solidFill>
                <a:effectLst>
                  <a:outerShdw blurRad="38100" dist="38100" dir="2700000" algn="tl">
                    <a:srgbClr val="000000"/>
                  </a:outerShdw>
                </a:effectLst>
                <a:latin typeface="Arial"/>
                <a:ea typeface="ＭＳ Ｐゴシック" charset="0"/>
                <a:cs typeface="Arial"/>
              </a:rPr>
              <a:t>كان الفلك بطول 300 ذراع (450 قدم)</a:t>
            </a:r>
          </a:p>
          <a:p>
            <a:pPr marL="342900" indent="-342900" algn="r" defTabSz="914400" rtl="1" eaLnBrk="0" fontAlgn="base" hangingPunct="0">
              <a:spcBef>
                <a:spcPct val="20000"/>
              </a:spcBef>
              <a:spcAft>
                <a:spcPct val="0"/>
              </a:spcAft>
              <a:buClr>
                <a:srgbClr val="C0FEF9"/>
              </a:buClr>
              <a:buSzPct val="75000"/>
              <a:buFont typeface="Monotype Sorts" charset="0"/>
              <a:buChar char="n"/>
              <a:defRPr/>
            </a:pPr>
            <a:r>
              <a:rPr lang="ar-JO" altLang="zh-CN" sz="3600" b="1" dirty="0">
                <a:solidFill>
                  <a:srgbClr val="FFFFFF"/>
                </a:solidFill>
                <a:effectLst>
                  <a:outerShdw blurRad="38100" dist="38100" dir="2700000" algn="tl">
                    <a:srgbClr val="000000"/>
                  </a:outerShdw>
                </a:effectLst>
                <a:latin typeface="Arial"/>
                <a:ea typeface="ＭＳ Ｐゴシック" charset="0"/>
                <a:cs typeface="Arial"/>
              </a:rPr>
              <a:t>و 50 ذراع عرض (75 قدم)</a:t>
            </a:r>
          </a:p>
          <a:p>
            <a:pPr marL="342900" indent="-342900" algn="r" defTabSz="914400" rtl="1" eaLnBrk="0" fontAlgn="base" hangingPunct="0">
              <a:spcBef>
                <a:spcPct val="20000"/>
              </a:spcBef>
              <a:spcAft>
                <a:spcPct val="0"/>
              </a:spcAft>
              <a:buClr>
                <a:srgbClr val="C0FEF9"/>
              </a:buClr>
              <a:buSzPct val="75000"/>
              <a:buFont typeface="Monotype Sorts" charset="0"/>
              <a:buChar char="n"/>
              <a:defRPr/>
            </a:pPr>
            <a:r>
              <a:rPr lang="ar-JO" altLang="zh-CN" sz="3600" b="1" dirty="0">
                <a:solidFill>
                  <a:srgbClr val="FFFFFF"/>
                </a:solidFill>
                <a:effectLst>
                  <a:outerShdw blurRad="38100" dist="38100" dir="2700000" algn="tl">
                    <a:srgbClr val="000000"/>
                  </a:outerShdw>
                </a:effectLst>
                <a:latin typeface="Arial"/>
                <a:ea typeface="ＭＳ Ｐゴシック" charset="0"/>
                <a:cs typeface="Arial"/>
              </a:rPr>
              <a:t>و 30 ذراع ارتفاع (45 قدم )       تك 6: 15 </a:t>
            </a:r>
            <a:endParaRPr lang="en-US" altLang="zh-CN" sz="3600" b="1" dirty="0">
              <a:solidFill>
                <a:srgbClr val="FFFFFF"/>
              </a:solidFill>
              <a:effectLst>
                <a:outerShdw blurRad="38100" dist="38100" dir="2700000" algn="tl">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13030609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08898" name="Picture 4" descr="Gen 6 Ark 3 Deck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594957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49400"/>
            <a:ext cx="9144000" cy="5214938"/>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549401"/>
            <a:ext cx="8970963" cy="1663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52400">
                    <a:srgbClr val="000000"/>
                  </a:glow>
                </a:effectLst>
                <a:latin typeface="Times New Roman" charset="0"/>
                <a:ea typeface="ＭＳ Ｐゴシック" charset="0"/>
                <a:cs typeface="ＭＳ Ｐゴシック" charset="0"/>
              </a:rPr>
              <a:t>من الذي أغلق الباب قبل سبعة أيام </a:t>
            </a:r>
          </a:p>
          <a:p>
            <a:pPr>
              <a:defRPr/>
            </a:pPr>
            <a:r>
              <a:rPr lang="ar-JO" sz="4000" b="1" dirty="0">
                <a:solidFill>
                  <a:srgbClr val="FFFFFF"/>
                </a:solidFill>
                <a:effectLst>
                  <a:glow rad="152400">
                    <a:srgbClr val="000000"/>
                  </a:glow>
                </a:effectLst>
                <a:latin typeface="Times New Roman" charset="0"/>
                <a:ea typeface="ＭＳ Ｐゴシック" charset="0"/>
                <a:cs typeface="ＭＳ Ｐゴシック" charset="0"/>
              </a:rPr>
              <a:t>من بدء الطوفان ؟</a:t>
            </a:r>
            <a:endParaRPr lang="en-US" sz="40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1864440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0977429"/>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3"/>
          <p:cNvSpPr>
            <a:spLocks noGrp="1" noChangeArrowheads="1"/>
          </p:cNvSpPr>
          <p:nvPr>
            <p:ph type="title"/>
          </p:nvPr>
        </p:nvSpPr>
        <p:spPr>
          <a:xfrm>
            <a:off x="76200" y="577850"/>
            <a:ext cx="4572000" cy="657689"/>
          </a:xfrm>
        </p:spPr>
        <p:txBody>
          <a:bodyPr/>
          <a:lstStyle/>
          <a:p>
            <a:pPr eaLnBrk="1" hangingPunct="1"/>
            <a:r>
              <a:rPr lang="ar-JO" altLang="zh-CN" b="1" dirty="0">
                <a:solidFill>
                  <a:schemeClr val="tx1"/>
                </a:solidFill>
                <a:latin typeface="Times New Roman" charset="0"/>
                <a:ea typeface="ＭＳ Ｐゴシック" charset="0"/>
              </a:rPr>
              <a:t>تسلسل أحداث الطوفان</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أغلق الله الباب</a:t>
            </a:r>
            <a:endPar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أبحر نوح و عائلته في الفلك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7 :16)</a:t>
            </a:r>
            <a:endPar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حاصرتهم المياه بعمق والأرض انفتحت لمدة 40 يوما من الأمطار الغزيرة مع الانفجارات البركانية، والتآكل، والزلازل، وأكثر من ذلك (تك 7 : 12, 17). غطت المياه الأرض كلها (تك 7 : 18 - 20). ماتت جميع المخلوقات البرية   (تك 7 : 21 - 22).</a:t>
            </a:r>
          </a:p>
        </p:txBody>
      </p:sp>
      <p:sp>
        <p:nvSpPr>
          <p:cNvPr id="467975" name="Text Box 7"/>
          <p:cNvSpPr txBox="1">
            <a:spLocks noChangeArrowheads="1"/>
          </p:cNvSpPr>
          <p:nvPr/>
        </p:nvSpPr>
        <p:spPr bwMode="auto">
          <a:xfrm>
            <a:off x="3529013" y="3621454"/>
            <a:ext cx="3095625" cy="1950686"/>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اليوم 47 من الطوفان – توقف المطر الكثيف</a:t>
            </a:r>
            <a:endPar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لمدة 110 أيام تالية غطت المياه الأرض (تك 7 : 24) بينما استمر المطر و الإنفجارات المائية تكونت طبقات من الطين, الكثير من الأشياء الميتة تحولت الآن غلى صخور و حفريات .</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أخيراً بدأت المياه بالتناقص</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توقف الفلك على جبال أراراط (تك 8 : 4)</a:t>
            </a:r>
            <a:endPar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لمدة 74 يوم كان نوح و عائلته ينتظرون بينما استمرت المياه بالتناقص . ريح عظيمة (تك 8 : 1) ساعدت في نقص المياه عن الأرض . ظهرت رؤس الجبال و تشكلت الوديان و استمرت مياه الطوفان بالتجمع في المحيطات الجديدة</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صفر</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الطوفان</a:t>
            </a:r>
            <a:endPar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32187671"/>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572000" cy="687388"/>
          </a:xfrm>
        </p:spPr>
        <p:txBody>
          <a:bodyPr/>
          <a:lstStyle/>
          <a:p>
            <a:pPr eaLnBrk="1" hangingPunct="1"/>
            <a:r>
              <a:rPr lang="ar-JO" altLang="zh-CN" b="1" dirty="0">
                <a:solidFill>
                  <a:schemeClr val="tx1"/>
                </a:solidFill>
                <a:latin typeface="Times New Roman" charset="0"/>
                <a:ea typeface="ＭＳ Ｐゴシック" charset="0"/>
              </a:rPr>
              <a:t>تسلسل أحداث الطوفان</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ظهور جبال جديدة</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لأربعين يوم آخر كان جميع من في الفلك ينتظرون بينما بدأت النباتات بالنمو</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نوح يرسل غراباً    (تك 8 : 7)</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بعد أربع فترات تتكون من أسابيع أرسل نوح حمامة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8 : 8, 10,12)</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استمر مستوى المياه بالتناقص</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آخر حمامة أرسلت لم تعد ثانية</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انتظر نوح 22 يوم آخر بينما بدأت الأرض بالجفاف</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جفاف المياه عن الأرض</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8 : 14)</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بعد 57 يوم جفت الأرض حتى صارت مناسبة للحياة الحيوانية ( تك 8 : 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5" name="Text Box 9"/>
          <p:cNvSpPr txBox="1">
            <a:spLocks noChangeArrowheads="1"/>
          </p:cNvSpPr>
          <p:nvPr/>
        </p:nvSpPr>
        <p:spPr bwMode="auto">
          <a:xfrm>
            <a:off x="7381875" y="3284410"/>
            <a:ext cx="1727200" cy="112299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مغادرة الفلك</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غادر نوح و عائلته و الحيوانات الفلك لصنع بيوت على الأرض المتغيرة</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نوح يبني مذبح</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8 : 20)</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قوس قزح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9 : 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192478537"/>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89" name="Picture 1" descr="Gen 6 Noah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7880" name="Rectangle 24"/>
          <p:cNvSpPr>
            <a:spLocks noChangeArrowheads="1"/>
          </p:cNvSpPr>
          <p:nvPr/>
        </p:nvSpPr>
        <p:spPr bwMode="auto">
          <a:xfrm>
            <a:off x="76200" y="1219200"/>
            <a:ext cx="9144000" cy="4800600"/>
          </a:xfrm>
          <a:prstGeom prst="rect">
            <a:avLst/>
          </a:prstGeom>
          <a:noFill/>
          <a:ln w="12700">
            <a:noFill/>
            <a:miter lim="800000"/>
            <a:headEnd/>
            <a:tailEnd/>
          </a:ln>
          <a:effectLst/>
        </p:spPr>
        <p:txBody>
          <a:bodyPr lIns="90488" tIns="44450" rIns="90488" bIns="44450"/>
          <a:lstStyle/>
          <a:p>
            <a:pPr marL="342900" indent="-342900" defTabSz="914400" eaLnBrk="0" fontAlgn="base" hangingPunct="0">
              <a:spcBef>
                <a:spcPct val="20000"/>
              </a:spcBef>
              <a:spcAft>
                <a:spcPct val="0"/>
              </a:spcAft>
              <a:buClr>
                <a:srgbClr val="C0FEF9"/>
              </a:buClr>
              <a:buSzPct val="75000"/>
              <a:buFont typeface="Monotype Sorts" charset="0"/>
              <a:buChar char="n"/>
              <a:defRPr/>
            </a:pPr>
            <a:r>
              <a:rPr lang="ar-JO" sz="2800" b="1" dirty="0">
                <a:solidFill>
                  <a:srgbClr val="FFFFFF"/>
                </a:solidFill>
                <a:effectLst>
                  <a:outerShdw blurRad="38100" dist="38100" dir="2700000" algn="tl">
                    <a:srgbClr val="000000"/>
                  </a:outerShdw>
                </a:effectLst>
                <a:latin typeface="Arial"/>
                <a:ea typeface="宋体" charset="0"/>
                <a:cs typeface="Arial"/>
              </a:rPr>
              <a:t>7 أيام من انتظار الطوفان (7: 4)</a:t>
            </a:r>
            <a:endParaRPr lang="en-GB" sz="2800" b="1" dirty="0">
              <a:solidFill>
                <a:srgbClr val="FFFFFF"/>
              </a:solidFill>
              <a:effectLst>
                <a:outerShdw blurRad="38100" dist="38100" dir="2700000" algn="tl">
                  <a:srgbClr val="000000"/>
                </a:outerShdw>
              </a:effectLst>
              <a:latin typeface="Arial"/>
              <a:ea typeface="ＭＳ Ｐゴシック" charset="0"/>
              <a:cs typeface="Arial"/>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a:t>
            </a:r>
            <a:r>
              <a:rPr lang="ar-JO" sz="2800" b="1" dirty="0">
                <a:solidFill>
                  <a:srgbClr val="FFFFFF"/>
                </a:solidFill>
                <a:effectLst>
                  <a:outerShdw blurRad="38100" dist="38100" dir="2700000" algn="tl">
                    <a:srgbClr val="000000"/>
                  </a:outerShdw>
                </a:effectLst>
                <a:latin typeface="Arial"/>
                <a:ea typeface="ＭＳ Ｐゴシック" charset="0"/>
                <a:cs typeface="Arial"/>
              </a:rPr>
              <a:t>7 أيام من انتظار الطوفان (7: 10)</a:t>
            </a:r>
            <a:endParaRPr lang="en-GB" sz="2800" b="1" dirty="0">
              <a:solidFill>
                <a:srgbClr val="FFFFFF"/>
              </a:solidFill>
              <a:effectLst>
                <a:outerShdw blurRad="38100" dist="38100" dir="2700000" algn="tl">
                  <a:srgbClr val="000000"/>
                </a:outerShdw>
              </a:effectLst>
              <a:latin typeface="Arial"/>
              <a:ea typeface="ＭＳ Ｐゴシック" charset="0"/>
              <a:cs typeface="Arial"/>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a:t>
            </a:r>
            <a:r>
              <a:rPr lang="ar-JO" sz="2800" b="1" dirty="0">
                <a:solidFill>
                  <a:srgbClr val="FFFFFF"/>
                </a:solidFill>
                <a:effectLst>
                  <a:outerShdw blurRad="38100" dist="38100" dir="2700000" algn="tl">
                    <a:srgbClr val="000000"/>
                  </a:outerShdw>
                </a:effectLst>
                <a:latin typeface="Arial"/>
                <a:ea typeface="ＭＳ Ｐゴシック" charset="0"/>
                <a:cs typeface="Arial"/>
              </a:rPr>
              <a:t>40 يوم من الطوفان (7: 17أ)</a:t>
            </a:r>
            <a:endParaRPr lang="en-GB" sz="2800" b="1" dirty="0">
              <a:solidFill>
                <a:srgbClr val="FFFFFF"/>
              </a:solidFill>
              <a:effectLst>
                <a:outerShdw blurRad="38100" dist="38100" dir="2700000" algn="tl">
                  <a:srgbClr val="000000"/>
                </a:outerShdw>
              </a:effectLst>
              <a:latin typeface="Arial"/>
              <a:ea typeface="ＭＳ Ｐゴシック" charset="0"/>
              <a:cs typeface="Arial"/>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a:t>
            </a:r>
            <a:r>
              <a:rPr lang="ar-JO" sz="2800" b="1" dirty="0">
                <a:solidFill>
                  <a:srgbClr val="FFFFFF"/>
                </a:solidFill>
                <a:effectLst>
                  <a:outerShdw blurRad="38100" dist="38100" dir="2700000" algn="tl">
                    <a:srgbClr val="000000"/>
                  </a:outerShdw>
                </a:effectLst>
                <a:latin typeface="Arial"/>
                <a:ea typeface="ＭＳ Ｐゴシック" charset="0"/>
                <a:cs typeface="Arial"/>
              </a:rPr>
              <a:t>150 يوم من غمر المياه (7: 24)</a:t>
            </a:r>
            <a:endParaRPr lang="en-GB" sz="2800" b="1" dirty="0">
              <a:solidFill>
                <a:srgbClr val="FFFFFF"/>
              </a:solidFill>
              <a:effectLst>
                <a:outerShdw blurRad="38100" dist="38100" dir="2700000" algn="tl">
                  <a:srgbClr val="000000"/>
                </a:outerShdw>
              </a:effectLst>
              <a:latin typeface="Arial"/>
              <a:ea typeface="ＭＳ Ｐゴシック" charset="0"/>
              <a:cs typeface="Arial"/>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a:t>
            </a:r>
            <a:r>
              <a:rPr lang="ar-JO" sz="2800" b="1" dirty="0">
                <a:solidFill>
                  <a:srgbClr val="FFFFFF"/>
                </a:solidFill>
                <a:effectLst>
                  <a:outerShdw blurRad="38100" dist="38100" dir="2700000" algn="tl">
                    <a:srgbClr val="000000"/>
                  </a:outerShdw>
                </a:effectLst>
                <a:latin typeface="Arial"/>
                <a:ea typeface="ＭＳ Ｐゴシック" charset="0"/>
                <a:cs typeface="Arial"/>
              </a:rPr>
              <a:t>ذكر الله نوح (8: 1)</a:t>
            </a:r>
            <a:endParaRPr lang="en-GB" sz="2800" b="1" dirty="0">
              <a:solidFill>
                <a:srgbClr val="FFFFFF"/>
              </a:solidFill>
              <a:effectLst>
                <a:outerShdw blurRad="38100" dist="38100" dir="2700000" algn="tl">
                  <a:srgbClr val="000000"/>
                </a:outerShdw>
              </a:effectLst>
              <a:latin typeface="Arial"/>
              <a:ea typeface="ＭＳ Ｐゴシック" charset="0"/>
              <a:cs typeface="Arial"/>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a:t>
            </a:r>
            <a:r>
              <a:rPr lang="ar-JO" sz="2800" b="1" dirty="0">
                <a:solidFill>
                  <a:srgbClr val="FFFFFF"/>
                </a:solidFill>
                <a:effectLst>
                  <a:outerShdw blurRad="38100" dist="38100" dir="2700000" algn="tl">
                    <a:srgbClr val="000000"/>
                  </a:outerShdw>
                </a:effectLst>
                <a:latin typeface="Arial"/>
                <a:ea typeface="ＭＳ Ｐゴシック" charset="0"/>
                <a:cs typeface="Arial"/>
              </a:rPr>
              <a:t>150 يوم من انحسار المياه (8: 3)</a:t>
            </a:r>
            <a:endParaRPr lang="en-GB" sz="2800" b="1" dirty="0">
              <a:solidFill>
                <a:srgbClr val="FFFFFF"/>
              </a:solidFill>
              <a:effectLst>
                <a:outerShdw blurRad="38100" dist="38100" dir="2700000" algn="tl">
                  <a:srgbClr val="000000"/>
                </a:outerShdw>
              </a:effectLst>
              <a:latin typeface="Arial"/>
              <a:ea typeface="ＭＳ Ｐゴシック" charset="0"/>
              <a:cs typeface="Arial"/>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a:t>
            </a:r>
            <a:r>
              <a:rPr lang="ar-JO" sz="2800" b="1" dirty="0">
                <a:solidFill>
                  <a:srgbClr val="FFFFFF"/>
                </a:solidFill>
                <a:effectLst>
                  <a:outerShdw blurRad="38100" dist="38100" dir="2700000" algn="tl">
                    <a:srgbClr val="000000"/>
                  </a:outerShdw>
                </a:effectLst>
                <a:latin typeface="Arial"/>
                <a:ea typeface="ＭＳ Ｐゴシック" charset="0"/>
                <a:cs typeface="Arial"/>
              </a:rPr>
              <a:t>40 يوم من الإنتظار (8: 6)</a:t>
            </a:r>
            <a:endParaRPr lang="en-GB" sz="2800" b="1" dirty="0">
              <a:solidFill>
                <a:srgbClr val="FFFFFF"/>
              </a:solidFill>
              <a:effectLst>
                <a:outerShdw blurRad="38100" dist="38100" dir="2700000" algn="tl">
                  <a:srgbClr val="000000"/>
                </a:outerShdw>
              </a:effectLst>
              <a:latin typeface="Arial"/>
              <a:ea typeface="ＭＳ Ｐゴシック" charset="0"/>
              <a:cs typeface="Arial"/>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a:ea typeface="ＭＳ Ｐゴシック" charset="0"/>
                <a:cs typeface="Arial"/>
              </a:rPr>
              <a:t>	</a:t>
            </a:r>
            <a:r>
              <a:rPr lang="ar-JO" sz="2800" b="1" dirty="0">
                <a:solidFill>
                  <a:srgbClr val="FFFFFF"/>
                </a:solidFill>
                <a:effectLst>
                  <a:outerShdw blurRad="38100" dist="38100" dir="2700000" algn="tl">
                    <a:srgbClr val="000000"/>
                  </a:outerShdw>
                </a:effectLst>
                <a:latin typeface="Arial"/>
                <a:ea typeface="ＭＳ Ｐゴシック" charset="0"/>
                <a:cs typeface="Arial"/>
              </a:rPr>
              <a:t>7 أيام من الإنتظار (8: 10)</a:t>
            </a:r>
            <a:endParaRPr lang="en-GB" sz="2800" b="1" dirty="0">
              <a:solidFill>
                <a:srgbClr val="FFFFFF"/>
              </a:solidFill>
              <a:effectLst>
                <a:outerShdw blurRad="38100" dist="38100" dir="2700000" algn="tl">
                  <a:srgbClr val="000000"/>
                </a:outerShdw>
              </a:effectLst>
              <a:latin typeface="Arial"/>
              <a:ea typeface="ＭＳ Ｐゴシック" charset="0"/>
              <a:cs typeface="Arial"/>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ar-JO" sz="2800" b="1" dirty="0">
                <a:solidFill>
                  <a:srgbClr val="FFFFFF"/>
                </a:solidFill>
                <a:effectLst>
                  <a:outerShdw blurRad="38100" dist="38100" dir="2700000" algn="tl">
                    <a:srgbClr val="000000"/>
                  </a:outerShdw>
                </a:effectLst>
                <a:latin typeface="Arial"/>
                <a:ea typeface="ＭＳ Ｐゴシック" charset="0"/>
                <a:cs typeface="Arial"/>
              </a:rPr>
              <a:t>7 أيام من الإنتظار (8: 12)</a:t>
            </a:r>
            <a:endParaRPr lang="en-US" altLang="zh-CN" sz="2800" b="1"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1657875" name="Rectangle 19"/>
          <p:cNvSpPr>
            <a:spLocks noGrp="1" noChangeArrowheads="1"/>
          </p:cNvSpPr>
          <p:nvPr>
            <p:ph type="title"/>
          </p:nvPr>
        </p:nvSpPr>
        <p:spPr>
          <a:xfrm>
            <a:off x="223838" y="76200"/>
            <a:ext cx="8691562" cy="1066800"/>
          </a:xfrm>
        </p:spPr>
        <p:txBody>
          <a:bodyPr/>
          <a:lstStyle/>
          <a:p>
            <a:pPr algn="ctr">
              <a:defRPr/>
            </a:pPr>
            <a:r>
              <a:rPr lang="ar-JO" altLang="zh-CN" dirty="0">
                <a:solidFill>
                  <a:srgbClr val="FFFF00"/>
                </a:solidFill>
                <a:ea typeface="ＭＳ Ｐゴシック" charset="0"/>
                <a:cs typeface="Arial"/>
              </a:rPr>
              <a:t>تصالبية الطوفان</a:t>
            </a:r>
            <a:endParaRPr lang="en-US" altLang="zh-CN" dirty="0">
              <a:solidFill>
                <a:srgbClr val="FFFF00"/>
              </a:solidFill>
              <a:ea typeface="ＭＳ Ｐゴシック" charset="0"/>
              <a:cs typeface="Arial"/>
            </a:endParaRPr>
          </a:p>
        </p:txBody>
      </p:sp>
      <p:sp>
        <p:nvSpPr>
          <p:cNvPr id="1657878" name="Text Box 22"/>
          <p:cNvSpPr txBox="1">
            <a:spLocks noChangeArrowheads="1"/>
          </p:cNvSpPr>
          <p:nvPr/>
        </p:nvSpPr>
        <p:spPr bwMode="auto">
          <a:xfrm>
            <a:off x="1835150" y="6096000"/>
            <a:ext cx="7340600" cy="400110"/>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JO" sz="2000" b="1" dirty="0"/>
              <a:t>جوردون وينهام ، تكوين 1-15 ، تعليق كتابي للكلمة (دالاس: وورد بوكس ​​، 1994)</a:t>
            </a:r>
            <a:endParaRPr lang="en-US" sz="2000" b="1" dirty="0">
              <a:solidFill>
                <a:srgbClr val="FFFFFF"/>
              </a:solidFill>
              <a:effectLst>
                <a:outerShdw blurRad="38100" dist="38100" dir="2700000" algn="tl">
                  <a:srgbClr val="000000"/>
                </a:outerShdw>
              </a:effectLst>
              <a:latin typeface="Arial"/>
              <a:cs typeface="Arial"/>
            </a:endParaRPr>
          </a:p>
        </p:txBody>
      </p:sp>
      <p:sp>
        <p:nvSpPr>
          <p:cNvPr id="1657879" name="Rectangle 23"/>
          <p:cNvSpPr>
            <a:spLocks noChangeArrowheads="1"/>
          </p:cNvSpPr>
          <p:nvPr/>
        </p:nvSpPr>
        <p:spPr bwMode="auto">
          <a:xfrm>
            <a:off x="3581400" y="3255963"/>
            <a:ext cx="5454650" cy="533400"/>
          </a:xfrm>
          <a:prstGeom prst="rect">
            <a:avLst/>
          </a:prstGeom>
          <a:noFill/>
          <a:ln w="38100">
            <a:solidFill>
              <a:srgbClr val="FFB038"/>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400">
              <a:solidFill>
                <a:srgbClr val="FFB038"/>
              </a:solidFill>
              <a:latin typeface="Arial"/>
              <a:ea typeface="ＭＳ Ｐゴシック" pitchFamily="-112" charset="-128"/>
              <a:cs typeface="Arial"/>
            </a:endParaRPr>
          </a:p>
        </p:txBody>
      </p:sp>
    </p:spTree>
    <p:extLst>
      <p:ext uri="{BB962C8B-B14F-4D97-AF65-F5344CB8AC3E}">
        <p14:creationId xmlns:p14="http://schemas.microsoft.com/office/powerpoint/2010/main" val="2565800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78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78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788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788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788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788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788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57880">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57880">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57879"/>
                                        </p:tgtEl>
                                        <p:attrNameLst>
                                          <p:attrName>style.visibility</p:attrName>
                                        </p:attrNameLst>
                                      </p:cBhvr>
                                      <p:to>
                                        <p:strVal val="visible"/>
                                      </p:to>
                                    </p:set>
                                    <p:animEffect transition="in" filter="wipe(left)">
                                      <p:cBhvr>
                                        <p:cTn id="43" dur="500"/>
                                        <p:tgtEl>
                                          <p:spTgt spid="1657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80" grpId="0" build="p" autoUpdateAnimBg="0"/>
      <p:bldP spid="1657879"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i="0" u="none" strike="noStrike" kern="1200" cap="none" spc="0" normalizeH="0" baseline="0" noProof="0" dirty="0">
                <a:ln>
                  <a:noFill/>
                </a:ln>
                <a:solidFill>
                  <a:srgbClr val="000066"/>
                </a:solidFill>
                <a:effectLst/>
                <a:uLnTx/>
                <a:uFillTx/>
                <a:latin typeface="Arial" charset="0"/>
                <a:ea typeface="ＭＳ Ｐゴシック" charset="0"/>
                <a:cs typeface="Arial"/>
              </a:rPr>
              <a:t>أعمار الأشخاص عند الموت</a:t>
            </a:r>
            <a:endPar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متوشالح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آدم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سام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نوح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موسى</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إبراهيم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داود</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90</a:t>
            </a:r>
            <a:endPar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يفسر الطوفان سبب تناقص</a:t>
            </a:r>
            <a:br>
              <a:rPr kumimoji="0" lang="ar-JO"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 طول الحياة</a:t>
            </a:r>
            <a:endPar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177806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90</a:t>
            </a:r>
            <a:endParaRPr lang="en-US" altLang="zh-CN" b="1" dirty="0">
              <a:solidFill>
                <a:srgbClr val="FFFFFF"/>
              </a:solidFill>
              <a:cs typeface="Arial" charset="0"/>
            </a:endParaRP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1323439"/>
          </a:xfrm>
          <a:prstGeom prst="rect">
            <a:avLst/>
          </a:prstGeom>
          <a:noFill/>
        </p:spPr>
        <p:txBody>
          <a:bodyPr wrap="square" rtlCol="0">
            <a:spAutoFit/>
          </a:bodyPr>
          <a:lstStyle/>
          <a:p>
            <a:pPr defTabSz="914400" eaLnBrk="0" fontAlgn="base" hangingPunct="0">
              <a:spcBef>
                <a:spcPct val="0"/>
              </a:spcBef>
              <a:spcAft>
                <a:spcPct val="0"/>
              </a:spcAft>
            </a:pPr>
            <a:r>
              <a:rPr lang="ar-JO" sz="2000" b="1" dirty="0"/>
              <a:t>لقد بلغت 969 عامًا فقط ويظل الناس يخبرونني كم عمري. قلت لهم إنني لست كبيرًا في السن! الأرض قديمة! لقد تجاوزت عمري 700 عام تقريبًا!</a:t>
            </a:r>
            <a:endParaRPr lang="en-US" sz="2000" b="1" dirty="0">
              <a:solidFill>
                <a:srgbClr val="000000"/>
              </a:solidFill>
              <a:latin typeface="Arial" charset="0"/>
              <a:ea typeface="ＭＳ Ｐゴシック" charset="0"/>
              <a:cs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r>
              <a:rPr lang="ar-JO" altLang="zh-CN" sz="2400" b="1" dirty="0">
                <a:solidFill>
                  <a:srgbClr val="000000"/>
                </a:solidFill>
                <a:latin typeface="Arial" charset="0"/>
                <a:ea typeface="ＭＳ Ｐゴシック" charset="0"/>
              </a:rPr>
              <a:t>آمن متوشالح بالأرض القديمة</a:t>
            </a:r>
            <a:endParaRPr lang="en-US" altLang="zh-CN" sz="2400" b="1" dirty="0">
              <a:solidFill>
                <a:srgbClr val="000000"/>
              </a:solidFill>
              <a:latin typeface="Arial"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ar-JO" altLang="zh-CN" sz="3200" dirty="0">
                <a:solidFill>
                  <a:srgbClr val="FFFFFF"/>
                </a:solidFill>
                <a:latin typeface="Arial" charset="0"/>
                <a:ea typeface="ＭＳ Ｐゴシック" charset="0"/>
              </a:rPr>
              <a:t>متوشالح</a:t>
            </a:r>
            <a:endParaRPr lang="en-US" altLang="zh-CN" sz="32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6031047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0" y="76200"/>
            <a:ext cx="8915400" cy="533400"/>
          </a:xfrm>
        </p:spPr>
        <p:txBody>
          <a:bodyPr/>
          <a:lstStyle/>
          <a:p>
            <a:pPr eaLnBrk="1" hangingPunct="1"/>
            <a:r>
              <a:rPr lang="ar-JO" altLang="zh-CN" sz="3600" dirty="0">
                <a:latin typeface="Arial" charset="0"/>
                <a:ea typeface="ＭＳ Ｐゴシック" charset="0"/>
              </a:rPr>
              <a:t>تكوين 6: 19</a:t>
            </a:r>
            <a:endParaRPr lang="en-US" altLang="zh-CN" sz="3600" dirty="0">
              <a:latin typeface="Arial" charset="0"/>
              <a:ea typeface="ＭＳ Ｐゴシック" charset="0"/>
            </a:endParaRPr>
          </a:p>
        </p:txBody>
      </p:sp>
      <p:grpSp>
        <p:nvGrpSpPr>
          <p:cNvPr id="223234" name="Group 3"/>
          <p:cNvGrpSpPr>
            <a:grpSpLocks/>
          </p:cNvGrpSpPr>
          <p:nvPr/>
        </p:nvGrpSpPr>
        <p:grpSpPr bwMode="auto">
          <a:xfrm>
            <a:off x="0" y="2362200"/>
            <a:ext cx="9372600" cy="4495800"/>
            <a:chOff x="0" y="2256"/>
            <a:chExt cx="5616" cy="2064"/>
          </a:xfrm>
        </p:grpSpPr>
        <p:pic>
          <p:nvPicPr>
            <p:cNvPr id="22323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13" cy="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9" name="Rectangle 6"/>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grpSp>
      <p:sp>
        <p:nvSpPr>
          <p:cNvPr id="223235" name="Rectangle 7"/>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sp>
        <p:nvSpPr>
          <p:cNvPr id="223236" name="Rectangle 8"/>
          <p:cNvSpPr>
            <a:spLocks noChangeArrowheads="1"/>
          </p:cNvSpPr>
          <p:nvPr/>
        </p:nvSpPr>
        <p:spPr bwMode="auto">
          <a:xfrm>
            <a:off x="0" y="692696"/>
            <a:ext cx="9144000"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ar-SA" sz="3200" b="1" dirty="0">
                <a:solidFill>
                  <a:schemeClr val="bg1">
                    <a:lumMod val="85000"/>
                  </a:schemeClr>
                </a:solidFill>
              </a:rPr>
              <a:t>وَمِنْ كُلِّ حَيٍّ مِنْ كُلِّ ذِي جَسَدٍ، اثْنَيْنِ مِنْ كُلّ تُدْخِلُ إِلَى الْفُلْكِ لاسْتِبْقَائِهَا مَعَكَ. تَكُونُ ذَكَرًا وَأُنْثَى</a:t>
            </a:r>
            <a:endParaRPr lang="en-US" altLang="zh-CN" sz="3200" b="1" dirty="0">
              <a:solidFill>
                <a:schemeClr val="bg1">
                  <a:lumMod val="85000"/>
                </a:schemeClr>
              </a:solidFill>
              <a:latin typeface="Arial" charset="0"/>
              <a:ea typeface="ＭＳ Ｐゴシック" charset="0"/>
              <a:cs typeface="Arial" charset="0"/>
            </a:endParaRPr>
          </a:p>
        </p:txBody>
      </p:sp>
    </p:spTree>
    <p:extLst>
      <p:ext uri="{BB962C8B-B14F-4D97-AF65-F5344CB8AC3E}">
        <p14:creationId xmlns:p14="http://schemas.microsoft.com/office/powerpoint/2010/main" val="3118087996"/>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809750"/>
            <a:ext cx="9144000" cy="5048250"/>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a:ea typeface="ＭＳ Ｐゴシック" charset="0"/>
                <a:cs typeface="Arial"/>
              </a:rPr>
              <a:t>شخصية نوح</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buClr>
                <a:srgbClr val="FFFF66"/>
              </a:buClr>
              <a:buFont typeface="Wingdings" charset="0"/>
              <a:buNone/>
            </a:pPr>
            <a:r>
              <a:rPr lang="ar-SA" sz="4000" b="1" baseline="30000" dirty="0">
                <a:solidFill>
                  <a:schemeClr val="bg1">
                    <a:lumMod val="85000"/>
                  </a:schemeClr>
                </a:solidFill>
                <a:latin typeface="Arial" pitchFamily="34" charset="0"/>
                <a:cs typeface="Arial" pitchFamily="34" charset="0"/>
              </a:rPr>
              <a:t>7</a:t>
            </a:r>
            <a:r>
              <a:rPr lang="ar-SA" sz="4000" b="1" dirty="0">
                <a:solidFill>
                  <a:schemeClr val="bg1">
                    <a:lumMod val="85000"/>
                  </a:schemeClr>
                </a:solidFill>
                <a:latin typeface="Arial" pitchFamily="34" charset="0"/>
                <a:cs typeface="Arial" pitchFamily="34" charset="0"/>
              </a:rPr>
              <a:t>فَقَالَ الرَّبُّ: «أَمْحُو عَنْ وَجْهِ الأَرْضِ الإِنْسَانَ الَّذِي خَلَقْتُهُ، الإِنْسَانَ مَعَ بَهَائِمَ وَدَبَّابَاتٍ وَطُيُورِ السَّمَاءِ، لأَنِّي حَزِنْتُ أَنِّي عَمِلْتُهُمْ». </a:t>
            </a:r>
            <a:r>
              <a:rPr lang="ar-SA" sz="4000" b="1" baseline="30000" dirty="0">
                <a:solidFill>
                  <a:schemeClr val="bg1">
                    <a:lumMod val="85000"/>
                  </a:schemeClr>
                </a:solidFill>
                <a:latin typeface="Arial" pitchFamily="34" charset="0"/>
                <a:cs typeface="Arial" pitchFamily="34" charset="0"/>
              </a:rPr>
              <a:t>8</a:t>
            </a:r>
            <a:r>
              <a:rPr lang="ar-SA" sz="4000" b="1" dirty="0">
                <a:solidFill>
                  <a:schemeClr val="bg1">
                    <a:lumMod val="85000"/>
                  </a:schemeClr>
                </a:solidFill>
                <a:latin typeface="Arial" pitchFamily="34" charset="0"/>
                <a:cs typeface="Arial" pitchFamily="34" charset="0"/>
              </a:rPr>
              <a:t>وَأَمَّا نُوحٌ فَوَجَدَ نِعْمَةً فِي عَيْنَيِ الرَّبِّ</a:t>
            </a:r>
            <a:r>
              <a:rPr lang="ar-JO" sz="4000" b="1" dirty="0">
                <a:solidFill>
                  <a:schemeClr val="bg1">
                    <a:lumMod val="85000"/>
                  </a:schemeClr>
                </a:solidFill>
                <a:latin typeface="Arial" pitchFamily="34" charset="0"/>
                <a:cs typeface="Arial" pitchFamily="34" charset="0"/>
              </a:rPr>
              <a:t>.</a:t>
            </a:r>
          </a:p>
          <a:p>
            <a:pPr algn="ctr" defTabSz="914400" fontAlgn="base">
              <a:lnSpc>
                <a:spcPct val="90000"/>
              </a:lnSpc>
              <a:spcBef>
                <a:spcPct val="20000"/>
              </a:spcBef>
              <a:spcAft>
                <a:spcPct val="0"/>
              </a:spcAft>
              <a:buClr>
                <a:srgbClr val="FFFF66"/>
              </a:buClr>
              <a:buFont typeface="Wingdings" charset="0"/>
              <a:buNone/>
            </a:pPr>
            <a:r>
              <a:rPr lang="ar-JO" sz="4000" b="1" dirty="0">
                <a:solidFill>
                  <a:schemeClr val="bg1">
                    <a:lumMod val="85000"/>
                  </a:schemeClr>
                </a:solidFill>
                <a:effectLst>
                  <a:glow rad="254000">
                    <a:srgbClr val="000000"/>
                  </a:glow>
                </a:effectLst>
                <a:latin typeface="Arial" pitchFamily="34" charset="0"/>
                <a:ea typeface="ＭＳ Ｐゴシック" charset="0"/>
                <a:cs typeface="Arial" pitchFamily="34" charset="0"/>
              </a:rPr>
              <a:t>(تكوين 6: 7-8)</a:t>
            </a:r>
            <a:endParaRPr lang="en-US" sz="4000" b="1" dirty="0">
              <a:solidFill>
                <a:schemeClr val="bg1">
                  <a:lumMod val="85000"/>
                </a:schemeClr>
              </a:solidFill>
              <a:effectLst>
                <a:glow rad="254000">
                  <a:srgbClr val="000000"/>
                </a:glow>
              </a:effectLst>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15363051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a:ea typeface="ＭＳ Ｐゴシック" charset="0"/>
                <a:cs typeface="Arial"/>
              </a:rPr>
              <a:t>لم يكن نوح كاملاً</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buClr>
                <a:srgbClr val="FFFF66"/>
              </a:buClr>
              <a:buFont typeface="Wingdings" charset="0"/>
              <a:buNone/>
            </a:pPr>
            <a:r>
              <a:rPr lang="ar-SA" sz="2800" b="1" baseline="30000" dirty="0">
                <a:solidFill>
                  <a:schemeClr val="bg1">
                    <a:lumMod val="85000"/>
                  </a:schemeClr>
                </a:solidFill>
              </a:rPr>
              <a:t>22</a:t>
            </a:r>
            <a:r>
              <a:rPr lang="ar-SA" sz="2800" b="1" dirty="0">
                <a:solidFill>
                  <a:schemeClr val="bg1">
                    <a:lumMod val="85000"/>
                  </a:schemeClr>
                </a:solidFill>
              </a:rPr>
              <a:t>فَأَبْصَرَ حَامٌ أَبُو كَنْعَانَ عَوْرَةَ أَبِيهِ، وَأَخْبَرَ أَخَوَيْهِ خَارِجًا. </a:t>
            </a:r>
            <a:r>
              <a:rPr lang="ar-SA" sz="2800" b="1" baseline="30000" dirty="0">
                <a:solidFill>
                  <a:schemeClr val="bg1">
                    <a:lumMod val="85000"/>
                  </a:schemeClr>
                </a:solidFill>
              </a:rPr>
              <a:t>23</a:t>
            </a:r>
            <a:r>
              <a:rPr lang="ar-SA" sz="2800" b="1" dirty="0">
                <a:solidFill>
                  <a:schemeClr val="bg1">
                    <a:lumMod val="85000"/>
                  </a:schemeClr>
                </a:solidFill>
              </a:rPr>
              <a:t>فَأَخَذَ سَامٌ وَيَافَثُ الرِّدَاءَ وَوَضَعَاهُ عَلَى أَكْتَافِهِمَا وَمَشَيَا إِلَى الْوَرَاءِ، وَسَتَرَا عَوْرَةَ أَبِيهِمَا وَوَجْهَاهُمَا إِلَى الْوَرَاءِ. فَلَمْ يُبْصِرَا عَوْرَةَ أَبِيهِمَا</a:t>
            </a:r>
            <a:r>
              <a:rPr lang="ar-JO" sz="2800" b="1" dirty="0">
                <a:solidFill>
                  <a:schemeClr val="bg1">
                    <a:lumMod val="85000"/>
                  </a:schemeClr>
                </a:solidFill>
              </a:rPr>
              <a:t>.</a:t>
            </a:r>
          </a:p>
          <a:p>
            <a:pPr algn="ctr" defTabSz="914400" fontAlgn="base">
              <a:lnSpc>
                <a:spcPct val="90000"/>
              </a:lnSpc>
              <a:spcBef>
                <a:spcPct val="20000"/>
              </a:spcBef>
              <a:spcAft>
                <a:spcPct val="0"/>
              </a:spcAft>
              <a:buClr>
                <a:srgbClr val="FFFF66"/>
              </a:buClr>
              <a:buFont typeface="Wingdings" charset="0"/>
              <a:buNone/>
            </a:pPr>
            <a:r>
              <a:rPr lang="ar-JO" sz="2800" b="1" dirty="0">
                <a:solidFill>
                  <a:schemeClr val="bg1">
                    <a:lumMod val="85000"/>
                  </a:schemeClr>
                </a:solidFill>
              </a:rPr>
              <a:t>(9: 22-23)</a:t>
            </a:r>
            <a:r>
              <a:rPr lang="ar-SA" sz="2800" b="1" dirty="0">
                <a:solidFill>
                  <a:schemeClr val="bg1">
                    <a:lumMod val="85000"/>
                  </a:schemeClr>
                </a:solidFill>
              </a:rPr>
              <a:t> </a:t>
            </a:r>
            <a:endParaRPr lang="en-US" sz="2800" b="1" dirty="0">
              <a:solidFill>
                <a:schemeClr val="bg1">
                  <a:lumMod val="85000"/>
                </a:schemeClr>
              </a:solidFill>
              <a:effectLst>
                <a:glow rad="254000">
                  <a:srgbClr val="000000"/>
                </a:glow>
              </a:effectLst>
              <a:latin typeface="Arial" charset="0"/>
              <a:ea typeface="ＭＳ Ｐゴシック" charset="0"/>
              <a:cs typeface="Times New Roman" charset="0"/>
            </a:endParaRPr>
          </a:p>
        </p:txBody>
      </p:sp>
      <p:pic>
        <p:nvPicPr>
          <p:cNvPr id="9" name="Picture 8"/>
          <p:cNvPicPr>
            <a:picLocks noChangeAspect="1"/>
          </p:cNvPicPr>
          <p:nvPr/>
        </p:nvPicPr>
        <p:blipFill>
          <a:blip r:embed="rId3"/>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2802136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ea typeface="ＭＳ Ｐゴシック" charset="0"/>
                <a:cs typeface="Arial"/>
              </a:rPr>
              <a:t>لم يكن نوح كاملاً</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15657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buClr>
                <a:srgbClr val="FFFF66"/>
              </a:buClr>
              <a:buFont typeface="Wingdings" charset="0"/>
              <a:buNone/>
            </a:pPr>
            <a:r>
              <a:rPr lang="ar-SA" sz="3200" b="1" baseline="30000" dirty="0">
                <a:solidFill>
                  <a:schemeClr val="bg1">
                    <a:lumMod val="85000"/>
                  </a:schemeClr>
                </a:solidFill>
              </a:rPr>
              <a:t>24</a:t>
            </a:r>
            <a:r>
              <a:rPr lang="ar-SA" sz="3200" b="1" dirty="0">
                <a:solidFill>
                  <a:schemeClr val="bg1">
                    <a:lumMod val="85000"/>
                  </a:schemeClr>
                </a:solidFill>
              </a:rPr>
              <a:t>فَلَمَّا اسْتَيْقَظَ نُوحٌ مِنْ خَمْرِهِ، عَلِمَ مَا فَعَلَ بِهِ ابْنُهُ الصَّغِيرُ، </a:t>
            </a:r>
            <a:endParaRPr lang="en-US" sz="3200" b="1" dirty="0">
              <a:solidFill>
                <a:schemeClr val="bg1">
                  <a:lumMod val="85000"/>
                </a:schemeClr>
              </a:solidFill>
              <a:effectLst>
                <a:glow rad="254000">
                  <a:srgbClr val="000000"/>
                </a:glow>
              </a:effectLst>
              <a:latin typeface="Arial" charset="0"/>
              <a:ea typeface="ＭＳ Ｐゴシック" charset="0"/>
              <a:cs typeface="Times New Roman"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4300" y="2552700"/>
            <a:ext cx="5219700" cy="3441699"/>
          </a:xfrm>
          <a:prstGeom prst="rect">
            <a:avLst/>
          </a:prstGeom>
        </p:spPr>
      </p:pic>
      <p:sp>
        <p:nvSpPr>
          <p:cNvPr id="7" name="Rectangle 5"/>
          <p:cNvSpPr>
            <a:spLocks noChangeArrowheads="1"/>
          </p:cNvSpPr>
          <p:nvPr/>
        </p:nvSpPr>
        <p:spPr bwMode="auto">
          <a:xfrm>
            <a:off x="376378" y="2621280"/>
            <a:ext cx="44623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ar-SA" sz="2800" b="1" baseline="30000" dirty="0">
                <a:solidFill>
                  <a:schemeClr val="bg1">
                    <a:lumMod val="85000"/>
                  </a:schemeClr>
                </a:solidFill>
              </a:rPr>
              <a:t>25</a:t>
            </a:r>
            <a:r>
              <a:rPr lang="ar-SA" sz="2800" b="1" dirty="0">
                <a:solidFill>
                  <a:schemeClr val="bg1">
                    <a:lumMod val="85000"/>
                  </a:schemeClr>
                </a:solidFill>
              </a:rPr>
              <a:t>فَقَالَ: «مَلْعُونٌ كَنْعَانُ! عَبْدَ الْعَبِيدِ يَكُونُ لإِخْوَتِهِ».</a:t>
            </a:r>
            <a:endParaRPr lang="en-US" sz="2800" b="1" dirty="0">
              <a:solidFill>
                <a:schemeClr val="bg1">
                  <a:lumMod val="85000"/>
                </a:schemeClr>
              </a:solidFill>
            </a:endParaRPr>
          </a:p>
          <a:p>
            <a:pPr algn="ctr" defTabSz="914400" fontAlgn="base">
              <a:lnSpc>
                <a:spcPct val="90000"/>
              </a:lnSpc>
              <a:spcBef>
                <a:spcPct val="20000"/>
              </a:spcBef>
              <a:spcAft>
                <a:spcPct val="0"/>
              </a:spcAft>
              <a:buClr>
                <a:srgbClr val="FFFF66"/>
              </a:buClr>
              <a:buFont typeface="Wingdings" charset="0"/>
              <a:buNone/>
            </a:pPr>
            <a:r>
              <a:rPr lang="ar-JO" sz="2800" b="1" dirty="0">
                <a:solidFill>
                  <a:schemeClr val="bg1">
                    <a:lumMod val="85000"/>
                  </a:schemeClr>
                </a:solidFill>
                <a:effectLst>
                  <a:glow rad="254000">
                    <a:srgbClr val="000000"/>
                  </a:glow>
                </a:effectLst>
                <a:latin typeface="Arial" charset="0"/>
                <a:ea typeface="ＭＳ Ｐゴシック" charset="0"/>
                <a:cs typeface="Times New Roman" charset="0"/>
              </a:rPr>
              <a:t>(9: 24-25)</a:t>
            </a:r>
            <a:endParaRPr lang="en-US" sz="2800" b="1" dirty="0">
              <a:solidFill>
                <a:srgbClr val="FFFFFF"/>
              </a:solidFill>
              <a:effectLst>
                <a:glow rad="254000">
                  <a:srgbClr val="000000"/>
                </a:glo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2802136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399" y="850900"/>
            <a:ext cx="9127067" cy="68453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139700" y="1409701"/>
            <a:ext cx="8831263" cy="927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52400">
                    <a:srgbClr val="000000"/>
                  </a:glow>
                </a:effectLst>
              </a:rPr>
              <a:t>أين سام و حام و يافث ؟</a:t>
            </a:r>
            <a:endParaRPr lang="en-US" sz="40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3169908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sp>
        <p:nvSpPr>
          <p:cNvPr id="1801220" name="Text Box 4"/>
          <p:cNvSpPr txBox="1">
            <a:spLocks noChangeArrowheads="1"/>
          </p:cNvSpPr>
          <p:nvPr/>
        </p:nvSpPr>
        <p:spPr bwMode="auto">
          <a:xfrm>
            <a:off x="47244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i="1" dirty="0">
                <a:solidFill>
                  <a:srgbClr val="FFFFFF"/>
                </a:solidFill>
                <a:latin typeface="Arial"/>
                <a:ea typeface="ＭＳ Ｐゴシック" pitchFamily="-112" charset="-128"/>
                <a:cs typeface="Arial"/>
              </a:rPr>
              <a:t>تكوين 7-8</a:t>
            </a:r>
            <a:endParaRPr lang="en-US" sz="3200" b="1" i="1" dirty="0">
              <a:solidFill>
                <a:srgbClr val="FFFFFF"/>
              </a:solidFill>
              <a:latin typeface="Arial"/>
              <a:ea typeface="ＭＳ Ｐゴシック" pitchFamily="-112" charset="-128"/>
              <a:cs typeface="Arial"/>
            </a:endParaRPr>
          </a:p>
        </p:txBody>
      </p:sp>
      <p:sp>
        <p:nvSpPr>
          <p:cNvPr id="225284" name="Text Box 5"/>
          <p:cNvSpPr txBox="1">
            <a:spLocks noChangeArrowheads="1"/>
          </p:cNvSpPr>
          <p:nvPr/>
        </p:nvSpPr>
        <p:spPr bwMode="auto">
          <a:xfrm>
            <a:off x="8458200" y="76200"/>
            <a:ext cx="6127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
        <p:nvSpPr>
          <p:cNvPr id="225285" name="Rectangle 6"/>
          <p:cNvSpPr>
            <a:spLocks noGrp="1" noChangeArrowheads="1"/>
          </p:cNvSpPr>
          <p:nvPr>
            <p:ph type="title" idx="4294967295"/>
          </p:nvPr>
        </p:nvSpPr>
        <p:spPr>
          <a:xfrm>
            <a:off x="0" y="5029200"/>
            <a:ext cx="7772400" cy="1143000"/>
          </a:xfrm>
        </p:spPr>
        <p:txBody>
          <a:bodyPr/>
          <a:lstStyle/>
          <a:p>
            <a:pPr eaLnBrk="1" hangingPunct="1"/>
            <a:r>
              <a:rPr lang="ar-JO" altLang="zh-CN" sz="4000" b="1" dirty="0">
                <a:latin typeface="Arial" charset="0"/>
                <a:ea typeface="ＭＳ Ｐゴシック" charset="0"/>
              </a:rPr>
              <a:t>هل يعتبر الأمر مهماً إن كان هناك طوفان عالمي بالحقيقة ؟</a:t>
            </a:r>
            <a:endParaRPr lang="en-US" altLang="zh-CN" sz="4000" b="1" dirty="0">
              <a:latin typeface="Arial" charset="0"/>
              <a:ea typeface="ＭＳ Ｐゴシック" charset="0"/>
            </a:endParaRPr>
          </a:p>
        </p:txBody>
      </p:sp>
      <p:pic>
        <p:nvPicPr>
          <p:cNvPr id="6" name="Picture 5"/>
          <p:cNvPicPr>
            <a:picLocks noChangeAspect="1"/>
          </p:cNvPicPr>
          <p:nvPr/>
        </p:nvPicPr>
        <p:blipFill>
          <a:blip r:embed="rId3"/>
          <a:stretch>
            <a:fillRect/>
          </a:stretch>
        </p:blipFill>
        <p:spPr>
          <a:xfrm>
            <a:off x="0" y="-1043330"/>
            <a:ext cx="9144000" cy="5422232"/>
          </a:xfrm>
          <a:prstGeom prst="rect">
            <a:avLst/>
          </a:prstGeom>
        </p:spPr>
      </p:pic>
    </p:spTree>
    <p:extLst>
      <p:ext uri="{BB962C8B-B14F-4D97-AF65-F5344CB8AC3E}">
        <p14:creationId xmlns:p14="http://schemas.microsoft.com/office/powerpoint/2010/main" val="4026194471"/>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7330" name="Title 1"/>
          <p:cNvSpPr>
            <a:spLocks noGrp="1"/>
          </p:cNvSpPr>
          <p:nvPr>
            <p:ph type="title" idx="4294967295"/>
          </p:nvPr>
        </p:nvSpPr>
        <p:spPr>
          <a:xfrm>
            <a:off x="0" y="49213"/>
            <a:ext cx="9144000" cy="865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sz="3200" b="1" dirty="0">
                <a:solidFill>
                  <a:schemeClr val="tx1"/>
                </a:solidFill>
                <a:effectLst/>
                <a:latin typeface="Arial" charset="0"/>
                <a:ea typeface="ＭＳ Ｐゴシック" charset="0"/>
                <a:cs typeface="ＭＳ Ｐゴシック" charset="0"/>
              </a:rPr>
              <a:t>د. هيوغ روس : مدافع عن طوفان شرق أوسطي</a:t>
            </a:r>
            <a:endParaRPr lang="en-US" altLang="zh-CN" sz="3200" b="1" dirty="0">
              <a:solidFill>
                <a:schemeClr val="tx1"/>
              </a:solidFill>
              <a:effectLst/>
              <a:latin typeface="Arial" charset="0"/>
              <a:ea typeface="ＭＳ Ｐゴシック" charset="0"/>
              <a:cs typeface="ＭＳ Ｐゴシック" charset="0"/>
            </a:endParaRPr>
          </a:p>
        </p:txBody>
      </p:sp>
      <p:sp>
        <p:nvSpPr>
          <p:cNvPr id="5" name="Title 1"/>
          <p:cNvSpPr txBox="1">
            <a:spLocks/>
          </p:cNvSpPr>
          <p:nvPr/>
        </p:nvSpPr>
        <p:spPr bwMode="auto">
          <a:xfrm>
            <a:off x="3505200" y="1371600"/>
            <a:ext cx="5486400" cy="53340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JO" sz="2800" b="1" dirty="0"/>
              <a:t>قد يكون طوفان التكوين قد امتد إلى ما وراء بلاد ما بين النهرين. ترتبط معظم أسماء الأماكن المسجلة في تكوين 2-8 بمواقع داخل بلاد ما بين النهرين ، لكن بعضها ليس كذلك. الاستثناءات البارزة هي نهري فيشون وجيحون ، اللذان يتدفقان من الجزء الجنوبي في شبه الجزيرة العربية. يبدو من المحتمل أن فيضان سفر التكوين لم يغرق فقط في </a:t>
            </a:r>
            <a:r>
              <a:rPr lang="ar-JO" sz="2800" b="1" dirty="0">
                <a:solidFill>
                  <a:srgbClr val="FFFF00"/>
                </a:solidFill>
              </a:rPr>
              <a:t>بلاد ما بين النهرين </a:t>
            </a:r>
            <a:r>
              <a:rPr lang="ar-JO" sz="2800" b="1" dirty="0"/>
              <a:t>ولكن أيضًا منطقة </a:t>
            </a:r>
            <a:r>
              <a:rPr lang="ar-JO" sz="2800" b="1" dirty="0">
                <a:solidFill>
                  <a:srgbClr val="FFFF00"/>
                </a:solidFill>
              </a:rPr>
              <a:t>الخليج الفارسي </a:t>
            </a:r>
            <a:r>
              <a:rPr lang="ar-JO" sz="2800" b="1" dirty="0"/>
              <a:t>بأكملها وجزء كبير من </a:t>
            </a:r>
            <a:r>
              <a:rPr lang="ar-JO" sz="2800" b="1" dirty="0">
                <a:solidFill>
                  <a:srgbClr val="FFFF00"/>
                </a:solidFill>
              </a:rPr>
              <a:t>جنوب الجزيرة العربية </a:t>
            </a:r>
            <a:r>
              <a:rPr lang="ar-JO" sz="2800" b="1" dirty="0"/>
              <a:t>أيضًا.</a:t>
            </a:r>
            <a:endParaRPr lang="en-US" sz="2800" b="1" dirty="0">
              <a:solidFill>
                <a:srgbClr val="B2B2B2"/>
              </a:solidFill>
              <a:effectLst>
                <a:outerShdw blurRad="38100" dist="38100" dir="2700000" algn="tl">
                  <a:srgbClr val="FFFFFF"/>
                </a:outerShdw>
              </a:effectLst>
            </a:endParaRPr>
          </a:p>
        </p:txBody>
      </p:sp>
      <p:pic>
        <p:nvPicPr>
          <p:cNvPr id="227332"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defTabSz="914400" eaLnBrk="0" fontAlgn="base" hangingPunct="0">
              <a:spcBef>
                <a:spcPct val="0"/>
              </a:spcBef>
              <a:spcAft>
                <a:spcPct val="0"/>
              </a:spcAft>
              <a:defRPr/>
            </a:pPr>
            <a:r>
              <a:rPr lang="en-US" sz="2000" kern="0">
                <a:solidFill>
                  <a:srgbClr val="FFFFFF"/>
                </a:solidFill>
                <a:latin typeface="Arial"/>
                <a:ea typeface="ＭＳ Ｐゴシック" pitchFamily="-112" charset="-128"/>
                <a:cs typeface="ＭＳ Ｐゴシック" pitchFamily="-112" charset="-128"/>
              </a:rPr>
              <a:t>http://www.reasons.org/exploring-extent-flood-what-bible-says-part-two</a:t>
            </a:r>
          </a:p>
        </p:txBody>
      </p:sp>
      <p:sp>
        <p:nvSpPr>
          <p:cNvPr id="227334" name="Text Box 5"/>
          <p:cNvSpPr txBox="1">
            <a:spLocks noChangeArrowheads="1"/>
          </p:cNvSpPr>
          <p:nvPr/>
        </p:nvSpPr>
        <p:spPr bwMode="auto">
          <a:xfrm>
            <a:off x="8531225" y="0"/>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77آي</a:t>
            </a:r>
            <a:endParaRPr lang="en-US" altLang="zh-CN" b="1" dirty="0">
              <a:solidFill>
                <a:srgbClr val="FFFFFF"/>
              </a:solidFill>
              <a:cs typeface="Arial" charset="0"/>
            </a:endParaRPr>
          </a:p>
        </p:txBody>
      </p:sp>
    </p:spTree>
    <p:extLst>
      <p:ext uri="{BB962C8B-B14F-4D97-AF65-F5344CB8AC3E}">
        <p14:creationId xmlns:p14="http://schemas.microsoft.com/office/powerpoint/2010/main" val="15130886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9378" name="Title 1"/>
          <p:cNvSpPr>
            <a:spLocks noGrp="1"/>
          </p:cNvSpPr>
          <p:nvPr>
            <p:ph type="title" idx="4294967295"/>
          </p:nvPr>
        </p:nvSpPr>
        <p:spPr>
          <a:xfrm>
            <a:off x="0" y="49213"/>
            <a:ext cx="9144000" cy="865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sz="3200" b="1" dirty="0">
                <a:solidFill>
                  <a:schemeClr val="tx1"/>
                </a:solidFill>
                <a:effectLst/>
                <a:latin typeface="Arial" charset="0"/>
                <a:ea typeface="ＭＳ Ｐゴシック" charset="0"/>
                <a:cs typeface="ＭＳ Ｐゴシック" charset="0"/>
              </a:rPr>
              <a:t>د. هيوغ روس : مدافع عن طوفان شرق أوسطي</a:t>
            </a:r>
            <a:endParaRPr lang="en-US" altLang="zh-CN" sz="3200" b="1" dirty="0">
              <a:solidFill>
                <a:schemeClr val="tx1"/>
              </a:solidFill>
              <a:effectLst/>
              <a:latin typeface="Arial" charset="0"/>
              <a:ea typeface="ＭＳ Ｐゴシック" charset="0"/>
              <a:cs typeface="ＭＳ Ｐゴシック" charset="0"/>
            </a:endParaRPr>
          </a:p>
        </p:txBody>
      </p:sp>
      <p:sp>
        <p:nvSpPr>
          <p:cNvPr id="5" name="Title 1"/>
          <p:cNvSpPr txBox="1">
            <a:spLocks/>
          </p:cNvSpPr>
          <p:nvPr/>
        </p:nvSpPr>
        <p:spPr bwMode="auto">
          <a:xfrm>
            <a:off x="3505200" y="1524000"/>
            <a:ext cx="5638800" cy="1295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JO" sz="2800" b="1" dirty="0">
                <a:solidFill>
                  <a:srgbClr val="FFFFFF"/>
                </a:solidFill>
              </a:rPr>
              <a:t>لماذا يدافع روس عن طوفان محدود ؟</a:t>
            </a:r>
            <a:endParaRPr lang="en-US" sz="2800" b="1" dirty="0">
              <a:solidFill>
                <a:srgbClr val="B2B2B2"/>
              </a:solidFill>
            </a:endParaRPr>
          </a:p>
        </p:txBody>
      </p:sp>
      <p:pic>
        <p:nvPicPr>
          <p:cNvPr id="229380"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defTabSz="914400" eaLnBrk="0" fontAlgn="base" hangingPunct="0">
              <a:spcBef>
                <a:spcPct val="0"/>
              </a:spcBef>
              <a:spcAft>
                <a:spcPct val="0"/>
              </a:spcAft>
              <a:defRPr/>
            </a:pPr>
            <a:r>
              <a:rPr lang="en-US" sz="2000" kern="0">
                <a:solidFill>
                  <a:srgbClr val="FFFFFF"/>
                </a:solidFill>
                <a:latin typeface="Arial"/>
                <a:ea typeface="ＭＳ Ｐゴシック" pitchFamily="-112" charset="-128"/>
                <a:cs typeface="ＭＳ Ｐゴシック" pitchFamily="-112" charset="-128"/>
              </a:rPr>
              <a:t>http://www.reasons.org/exploring-extent-flood-what-bible-says-part-two</a:t>
            </a:r>
          </a:p>
        </p:txBody>
      </p:sp>
      <p:sp>
        <p:nvSpPr>
          <p:cNvPr id="9" name="Title 1"/>
          <p:cNvSpPr txBox="1">
            <a:spLocks/>
          </p:cNvSpPr>
          <p:nvPr/>
        </p:nvSpPr>
        <p:spPr bwMode="auto">
          <a:xfrm>
            <a:off x="3505200" y="2743200"/>
            <a:ext cx="5410200" cy="1219200"/>
          </a:xfrm>
          <a:prstGeom prst="rect">
            <a:avLst/>
          </a:prstGeom>
          <a:noFill/>
          <a:ln w="9525">
            <a:noFill/>
            <a:miter lim="800000"/>
            <a:headEnd/>
            <a:tailEnd/>
          </a:ln>
          <a:effectLst/>
        </p:spPr>
        <p:txBody>
          <a:bodyPr anchor="ctr" anchorCtr="1"/>
          <a:lstStyle/>
          <a:p>
            <a:pPr marL="514350" indent="-514350" algn="r" defTabSz="914400" eaLnBrk="0" fontAlgn="base" hangingPunct="0">
              <a:spcBef>
                <a:spcPct val="0"/>
              </a:spcBef>
              <a:spcAft>
                <a:spcPct val="0"/>
              </a:spcAft>
              <a:defRPr/>
            </a:pPr>
            <a:r>
              <a:rPr lang="ar-JO" sz="2800" dirty="0">
                <a:solidFill>
                  <a:srgbClr val="FFFFFF"/>
                </a:solidFill>
                <a:latin typeface="Arial" charset="0"/>
                <a:ea typeface="ＭＳ Ｐゴシック" charset="0"/>
                <a:cs typeface="ＭＳ Ｐゴシック" charset="0"/>
              </a:rPr>
              <a:t>1. افتراض مسبق عن الأرض القديمة</a:t>
            </a:r>
            <a:endParaRPr lang="en-US" sz="2800" dirty="0">
              <a:solidFill>
                <a:srgbClr val="FFFFFF"/>
              </a:solidFill>
              <a:latin typeface="Arial" charset="0"/>
              <a:ea typeface="ＭＳ Ｐゴシック" charset="0"/>
              <a:cs typeface="ＭＳ Ｐゴシック" charset="0"/>
            </a:endParaRPr>
          </a:p>
          <a:p>
            <a:pPr marL="514350" indent="-514350" algn="r" defTabSz="914400" eaLnBrk="0" fontAlgn="base" hangingPunct="0">
              <a:spcBef>
                <a:spcPct val="0"/>
              </a:spcBef>
              <a:spcAft>
                <a:spcPct val="0"/>
              </a:spcAft>
              <a:defRPr/>
            </a:pPr>
            <a:r>
              <a:rPr lang="ar-JO" sz="2800" kern="0" dirty="0">
                <a:solidFill>
                  <a:srgbClr val="FFFFFF"/>
                </a:solidFill>
                <a:latin typeface="Arial"/>
                <a:ea typeface="ＭＳ Ｐゴシック" pitchFamily="-112" charset="-128"/>
                <a:cs typeface="ＭＳ Ｐゴシック" pitchFamily="-112" charset="-128"/>
              </a:rPr>
              <a:t>2. معنى العالم في مقاطع أخرى في العهد القديم</a:t>
            </a:r>
            <a:endParaRPr lang="en-US" sz="2800" kern="0" dirty="0">
              <a:solidFill>
                <a:srgbClr val="FFFFFF"/>
              </a:solidFill>
              <a:latin typeface="Arial"/>
              <a:ea typeface="ＭＳ Ｐゴシック" pitchFamily="-112" charset="-128"/>
              <a:cs typeface="ＭＳ Ｐゴシック" pitchFamily="-112" charset="-128"/>
            </a:endParaRPr>
          </a:p>
        </p:txBody>
      </p:sp>
      <p:sp>
        <p:nvSpPr>
          <p:cNvPr id="229383" name="Text Box 5"/>
          <p:cNvSpPr txBox="1">
            <a:spLocks noChangeArrowheads="1"/>
          </p:cNvSpPr>
          <p:nvPr/>
        </p:nvSpPr>
        <p:spPr bwMode="auto">
          <a:xfrm>
            <a:off x="8531225" y="0"/>
            <a:ext cx="88838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77 آي</a:t>
            </a:r>
            <a:endParaRPr lang="en-US" altLang="zh-CN" b="1" dirty="0">
              <a:solidFill>
                <a:srgbClr val="FFFFFF"/>
              </a:solidFill>
              <a:cs typeface="Arial" charset="0"/>
            </a:endParaRPr>
          </a:p>
        </p:txBody>
      </p:sp>
    </p:spTree>
    <p:extLst>
      <p:ext uri="{BB962C8B-B14F-4D97-AF65-F5344CB8AC3E}">
        <p14:creationId xmlns:p14="http://schemas.microsoft.com/office/powerpoint/2010/main" val="19894734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6" descr="Gen 6 ken-ham-creation-museu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60045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6"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b="1" dirty="0">
                <a:solidFill>
                  <a:schemeClr val="tx1"/>
                </a:solidFill>
                <a:effectLst/>
                <a:latin typeface="Arial" charset="0"/>
                <a:ea typeface="ＭＳ Ｐゴシック" charset="0"/>
                <a:cs typeface="ＭＳ Ｐゴシック" charset="0"/>
              </a:rPr>
              <a:t>لماذا لا يكون طوفاناً محدوداً ؟</a:t>
            </a:r>
            <a:endParaRPr lang="en-US" altLang="zh-CN" b="1" dirty="0">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2590800" y="1371600"/>
            <a:ext cx="65532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0" fontAlgn="base" hangingPunct="0">
              <a:spcBef>
                <a:spcPct val="0"/>
              </a:spcBef>
              <a:spcAft>
                <a:spcPct val="0"/>
              </a:spcAft>
              <a:buFont typeface="Arial" charset="0"/>
              <a:buChar char="•"/>
              <a:defRPr/>
            </a:pPr>
            <a:r>
              <a:rPr lang="ar-JO" sz="2800" b="1" i="1" dirty="0">
                <a:solidFill>
                  <a:srgbClr val="FFFFFF"/>
                </a:solidFill>
              </a:rPr>
              <a:t>إذا كان الطوفان محلياً </a:t>
            </a:r>
            <a:r>
              <a:rPr lang="ar-JO" sz="2800" b="1" i="1" dirty="0">
                <a:solidFill>
                  <a:srgbClr val="FFFF00"/>
                </a:solidFill>
              </a:rPr>
              <a:t>فلماذا كان يجب على نوح أن يبني فلكاً ؟ </a:t>
            </a:r>
            <a:r>
              <a:rPr lang="ar-JO" sz="2800" b="1" i="1" dirty="0">
                <a:solidFill>
                  <a:srgbClr val="FFFFFF"/>
                </a:solidFill>
              </a:rPr>
              <a:t>كان يمكنه السير إلى الجهة الأخرى من الجبال و يبتعد عنه .</a:t>
            </a:r>
            <a:endParaRPr lang="en-US" sz="2800" b="1" i="1" dirty="0">
              <a:solidFill>
                <a:srgbClr val="FFFFFF"/>
              </a:solidFill>
            </a:endParaRPr>
          </a:p>
          <a:p>
            <a:pPr defTabSz="914400" eaLnBrk="0" fontAlgn="base" hangingPunct="0">
              <a:spcBef>
                <a:spcPct val="0"/>
              </a:spcBef>
              <a:spcAft>
                <a:spcPct val="0"/>
              </a:spcAft>
              <a:buFont typeface="Arial" charset="0"/>
              <a:buChar char="•"/>
              <a:defRPr/>
            </a:pPr>
            <a:endParaRPr lang="en-US" sz="2800" b="1" i="1" dirty="0">
              <a:solidFill>
                <a:srgbClr val="FFFFFF"/>
              </a:solidFill>
            </a:endParaRPr>
          </a:p>
          <a:p>
            <a:pPr algn="r" defTabSz="914400" rtl="1" eaLnBrk="0" fontAlgn="base" hangingPunct="0">
              <a:spcBef>
                <a:spcPct val="0"/>
              </a:spcBef>
              <a:spcAft>
                <a:spcPct val="0"/>
              </a:spcAft>
              <a:buFont typeface="Arial" charset="0"/>
              <a:buChar char="•"/>
              <a:defRPr/>
            </a:pPr>
            <a:r>
              <a:rPr lang="ar-JO" sz="2800" b="1" i="1" dirty="0">
                <a:solidFill>
                  <a:srgbClr val="FFFFFF"/>
                </a:solidFill>
              </a:rPr>
              <a:t>إذا كان </a:t>
            </a:r>
            <a:r>
              <a:rPr lang="ar-JO" sz="2800" b="1" i="1" dirty="0"/>
              <a:t>الطوفان محلياً </a:t>
            </a:r>
            <a:r>
              <a:rPr lang="ar-JO" sz="2800" b="1" i="1" dirty="0">
                <a:solidFill>
                  <a:srgbClr val="FFFF00"/>
                </a:solidFill>
              </a:rPr>
              <a:t>فلماذا أدخل الله الحيوانات إلى الفلك</a:t>
            </a:r>
            <a:r>
              <a:rPr lang="ar-JO" sz="2800" b="1" i="1" dirty="0">
                <a:solidFill>
                  <a:srgbClr val="FFFFFF"/>
                </a:solidFill>
              </a:rPr>
              <a:t> حتى يهربوا من الموت ؟ كانت الحيوانات الأخرى ستتكاثر من نفس النوع حتى لو ماتت الحيوانات المذكورة </a:t>
            </a:r>
            <a:endParaRPr lang="en-US" sz="2800" dirty="0">
              <a:solidFill>
                <a:srgbClr val="B2B2B2"/>
              </a:solidFill>
            </a:endParaRPr>
          </a:p>
          <a:p>
            <a:pPr defTabSz="914400" eaLnBrk="0" fontAlgn="base" hangingPunct="0">
              <a:spcBef>
                <a:spcPct val="0"/>
              </a:spcBef>
              <a:spcAft>
                <a:spcPct val="0"/>
              </a:spcAft>
              <a:buFont typeface="Arial" charset="0"/>
              <a:buChar char="•"/>
              <a:defRPr/>
            </a:pPr>
            <a:endParaRPr lang="en-US" sz="2800" dirty="0">
              <a:solidFill>
                <a:srgbClr val="B2B2B2"/>
              </a:solidFill>
              <a:effectLst>
                <a:outerShdw blurRad="38100" dist="38100" dir="2700000" algn="tl">
                  <a:srgbClr val="FFFFFF"/>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1800" b="1" dirty="0">
                <a:solidFill>
                  <a:srgbClr val="FFFF00"/>
                </a:solidFill>
              </a:rPr>
              <a:t>كين هام </a:t>
            </a:r>
            <a:r>
              <a:rPr lang="ar-JO" sz="1800" b="1" dirty="0"/>
              <a:t>وتيري مورتنسون ، "ما الخطأ في الخلق التقدمي؟" في كتاب الإجابات الجديدة 2</a:t>
            </a:r>
            <a:r>
              <a:rPr lang="en-US" altLang="ja-JP" sz="1800" b="1" dirty="0">
                <a:solidFill>
                  <a:srgbClr val="FFFFFF"/>
                </a:solidFill>
              </a:rPr>
              <a:t>[http://www.answersingenesis.org/articles/nab2/whats-wrong-with-progressive-creation]</a:t>
            </a:r>
            <a:endParaRPr lang="en-US" sz="1800" b="1" dirty="0">
              <a:solidFill>
                <a:srgbClr val="B2B2B2"/>
              </a:solidFill>
              <a:effectLst>
                <a:outerShdw blurRad="38100" dist="38100" dir="2700000" algn="tl">
                  <a:srgbClr val="FFFFFF"/>
                </a:outerShdw>
              </a:effectLst>
            </a:endParaRPr>
          </a:p>
        </p:txBody>
      </p:sp>
      <p:sp>
        <p:nvSpPr>
          <p:cNvPr id="231429" name="Text Box 5"/>
          <p:cNvSpPr txBox="1">
            <a:spLocks noChangeArrowheads="1"/>
          </p:cNvSpPr>
          <p:nvPr/>
        </p:nvSpPr>
        <p:spPr bwMode="auto">
          <a:xfrm>
            <a:off x="8531225" y="0"/>
            <a:ext cx="95571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77 جي</a:t>
            </a:r>
            <a:endParaRPr lang="en-US" altLang="zh-CN" b="1" dirty="0">
              <a:solidFill>
                <a:srgbClr val="FFFFFF"/>
              </a:solidFill>
              <a:cs typeface="Arial" charset="0"/>
            </a:endParaRPr>
          </a:p>
        </p:txBody>
      </p:sp>
    </p:spTree>
    <p:extLst>
      <p:ext uri="{BB962C8B-B14F-4D97-AF65-F5344CB8AC3E}">
        <p14:creationId xmlns:p14="http://schemas.microsoft.com/office/powerpoint/2010/main" val="120185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5" descr="Gen 6 terry-mortenso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35433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4"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b="1" dirty="0">
                <a:solidFill>
                  <a:schemeClr val="tx1"/>
                </a:solidFill>
                <a:effectLst/>
                <a:latin typeface="Arial" charset="0"/>
                <a:ea typeface="ＭＳ Ｐゴシック" charset="0"/>
                <a:cs typeface="ＭＳ Ｐゴシック" charset="0"/>
              </a:rPr>
              <a:t>لماذا لا يكون طوفاناً محدوداً</a:t>
            </a:r>
            <a:endParaRPr lang="en-US" altLang="zh-CN" b="1" dirty="0">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2286000" y="1295400"/>
            <a:ext cx="6858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0" fontAlgn="base" hangingPunct="0">
              <a:spcBef>
                <a:spcPct val="0"/>
              </a:spcBef>
              <a:spcAft>
                <a:spcPct val="0"/>
              </a:spcAft>
              <a:buFont typeface="Arial" charset="0"/>
              <a:buChar char="•"/>
              <a:defRPr/>
            </a:pPr>
            <a:r>
              <a:rPr lang="ar-JO" sz="2800" b="1" i="1" dirty="0">
                <a:solidFill>
                  <a:srgbClr val="FFFFFF"/>
                </a:solidFill>
                <a:effectLst>
                  <a:outerShdw blurRad="38100" dist="38100" dir="2700000" algn="tl">
                    <a:srgbClr val="000000">
                      <a:alpha val="43137"/>
                    </a:srgbClr>
                  </a:outerShdw>
                </a:effectLst>
              </a:rPr>
              <a:t>إذا كان الطوفان محلياً </a:t>
            </a:r>
            <a:r>
              <a:rPr lang="ar-JO" sz="2800" b="1" i="1" dirty="0">
                <a:solidFill>
                  <a:srgbClr val="FFFF00"/>
                </a:solidFill>
                <a:effectLst>
                  <a:outerShdw blurRad="38100" dist="38100" dir="2700000" algn="tl">
                    <a:srgbClr val="000000">
                      <a:alpha val="43137"/>
                    </a:srgbClr>
                  </a:outerShdw>
                </a:effectLst>
              </a:rPr>
              <a:t>فلماذا كان الفلك كبيراً </a:t>
            </a:r>
            <a:r>
              <a:rPr lang="ar-JO" sz="2800" b="1" i="1" dirty="0">
                <a:solidFill>
                  <a:srgbClr val="FFFFFF"/>
                </a:solidFill>
                <a:effectLst>
                  <a:outerShdw blurRad="38100" dist="38100" dir="2700000" algn="tl">
                    <a:srgbClr val="000000">
                      <a:alpha val="43137"/>
                    </a:srgbClr>
                  </a:outerShdw>
                </a:effectLst>
              </a:rPr>
              <a:t>حتى يكفي لحمل كل الأنواع المختلفة من الحيوانات ؟ لو كانت حيوانات بلاد ما بين النهرين على مته فقط فيجب أن يكون الفلك أصغر حجماً</a:t>
            </a:r>
            <a:r>
              <a:rPr lang="en-US" sz="2800" b="1" i="1" dirty="0">
                <a:solidFill>
                  <a:srgbClr val="FFFFFF"/>
                </a:solidFill>
                <a:effectLst>
                  <a:outerShdw blurRad="38100" dist="38100" dir="2700000" algn="tl">
                    <a:srgbClr val="000000">
                      <a:alpha val="43137"/>
                    </a:srgbClr>
                  </a:outerShdw>
                </a:effectLst>
              </a:rPr>
              <a:t> </a:t>
            </a:r>
          </a:p>
          <a:p>
            <a:pPr defTabSz="914400" eaLnBrk="0" fontAlgn="base" hangingPunct="0">
              <a:spcBef>
                <a:spcPct val="0"/>
              </a:spcBef>
              <a:spcAft>
                <a:spcPct val="0"/>
              </a:spcAft>
              <a:buFont typeface="Arial" charset="0"/>
              <a:buChar char="•"/>
              <a:defRPr/>
            </a:pPr>
            <a:endParaRPr lang="en-US" sz="2800" b="1" i="1" dirty="0">
              <a:solidFill>
                <a:srgbClr val="FFFFFF"/>
              </a:solidFill>
              <a:effectLst>
                <a:outerShdw blurRad="38100" dist="38100" dir="2700000" algn="tl">
                  <a:srgbClr val="000000">
                    <a:alpha val="43137"/>
                  </a:srgbClr>
                </a:outerShdw>
              </a:effectLst>
            </a:endParaRPr>
          </a:p>
          <a:p>
            <a:pPr algn="r" defTabSz="914400" rtl="1" eaLnBrk="0" fontAlgn="base" hangingPunct="0">
              <a:spcBef>
                <a:spcPct val="0"/>
              </a:spcBef>
              <a:spcAft>
                <a:spcPct val="0"/>
              </a:spcAft>
              <a:buFont typeface="Arial" charset="0"/>
              <a:buChar char="•"/>
              <a:defRPr/>
            </a:pPr>
            <a:r>
              <a:rPr lang="ar-JO" sz="2800" b="1" i="1" dirty="0">
                <a:solidFill>
                  <a:srgbClr val="FFFFFF"/>
                </a:solidFill>
                <a:effectLst>
                  <a:outerShdw blurRad="38100" dist="38100" dir="2700000" algn="tl">
                    <a:srgbClr val="000000">
                      <a:alpha val="43137"/>
                    </a:srgbClr>
                  </a:outerShdw>
                </a:effectLst>
              </a:rPr>
              <a:t>إذا كان الطوفان محلياً فلماذا صعدت</a:t>
            </a:r>
            <a:r>
              <a:rPr lang="ar-JO" sz="2800" b="1" i="1" dirty="0">
                <a:solidFill>
                  <a:srgbClr val="FFFF00"/>
                </a:solidFill>
                <a:effectLst>
                  <a:outerShdw blurRad="38100" dist="38100" dir="2700000" algn="tl">
                    <a:srgbClr val="000000">
                      <a:alpha val="43137"/>
                    </a:srgbClr>
                  </a:outerShdw>
                </a:effectLst>
              </a:rPr>
              <a:t> الطيور </a:t>
            </a:r>
            <a:r>
              <a:rPr lang="ar-JO" sz="2800" b="1" i="1" dirty="0">
                <a:solidFill>
                  <a:srgbClr val="FFFFFF"/>
                </a:solidFill>
                <a:effectLst>
                  <a:outerShdw blurRad="38100" dist="38100" dir="2700000" algn="tl">
                    <a:srgbClr val="000000">
                      <a:alpha val="43137"/>
                    </a:srgbClr>
                  </a:outerShdw>
                </a:effectLst>
              </a:rPr>
              <a:t>إليه ؟ فقد كان يمكنها أن تطير إلى الجبال المجاورة .</a:t>
            </a:r>
            <a:endParaRPr lang="en-US" sz="2800" dirty="0">
              <a:solidFill>
                <a:srgbClr val="B2B2B2"/>
              </a:solidFill>
              <a:effectLst>
                <a:outerShdw blurRad="38100" dist="38100" dir="2700000" algn="tl">
                  <a:srgbClr val="000000">
                    <a:alpha val="43137"/>
                  </a:srgbClr>
                </a:outerShdw>
              </a:effectLst>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1800" b="1" dirty="0"/>
              <a:t>كين هام </a:t>
            </a:r>
            <a:r>
              <a:rPr lang="ar-JO" sz="1800" b="1" dirty="0">
                <a:solidFill>
                  <a:srgbClr val="FFFF00"/>
                </a:solidFill>
              </a:rPr>
              <a:t>وتيري مورتنسون </a:t>
            </a:r>
            <a:r>
              <a:rPr lang="ar-JO" sz="1800" b="1" dirty="0"/>
              <a:t>، "ما الخطأ في الخلق التقدمي؟" في كتاب الإجابات الجديدة</a:t>
            </a:r>
            <a:r>
              <a:rPr lang="en-US" altLang="ja-JP" sz="1800" b="1" dirty="0">
                <a:solidFill>
                  <a:srgbClr val="FFFFFF"/>
                </a:solidFill>
              </a:rPr>
              <a:t>[http://www.answersingenesis.org/articles/nab2/whats-wrong-with-progressive-creation]</a:t>
            </a:r>
            <a:endParaRPr lang="en-US" sz="1800" b="1" dirty="0">
              <a:solidFill>
                <a:srgbClr val="B2B2B2"/>
              </a:solidFill>
              <a:effectLst>
                <a:outerShdw blurRad="38100" dist="38100" dir="2700000" algn="tl">
                  <a:srgbClr val="FFFFFF"/>
                </a:outerShdw>
              </a:effectLst>
            </a:endParaRPr>
          </a:p>
        </p:txBody>
      </p:sp>
      <p:sp>
        <p:nvSpPr>
          <p:cNvPr id="233477" name="Text Box 5"/>
          <p:cNvSpPr txBox="1">
            <a:spLocks noChangeArrowheads="1"/>
          </p:cNvSpPr>
          <p:nvPr/>
        </p:nvSpPr>
        <p:spPr bwMode="auto">
          <a:xfrm>
            <a:off x="8531225" y="0"/>
            <a:ext cx="95571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77 جي</a:t>
            </a:r>
            <a:endParaRPr lang="en-US" altLang="zh-CN" b="1" dirty="0">
              <a:solidFill>
                <a:srgbClr val="FFFFFF"/>
              </a:solidFill>
              <a:cs typeface="Arial" charset="0"/>
            </a:endParaRPr>
          </a:p>
        </p:txBody>
      </p:sp>
    </p:spTree>
    <p:extLst>
      <p:ext uri="{BB962C8B-B14F-4D97-AF65-F5344CB8AC3E}">
        <p14:creationId xmlns:p14="http://schemas.microsoft.com/office/powerpoint/2010/main" val="186593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b="1" dirty="0">
                <a:solidFill>
                  <a:schemeClr val="tx1"/>
                </a:solidFill>
                <a:effectLst/>
                <a:latin typeface="Arial" charset="0"/>
                <a:ea typeface="ＭＳ Ｐゴシック" charset="0"/>
                <a:cs typeface="ＭＳ Ｐゴシック" charset="0"/>
              </a:rPr>
              <a:t>لماذا لا يكون طوفاناً محدوداً</a:t>
            </a:r>
            <a:endParaRPr lang="en-US" altLang="zh-CN" b="1" dirty="0">
              <a:solidFill>
                <a:schemeClr val="tx1"/>
              </a:solidFill>
              <a:effectLst/>
              <a:latin typeface="Arial" charset="0"/>
              <a:ea typeface="ＭＳ Ｐゴシック" charset="0"/>
              <a:cs typeface="ＭＳ Ｐゴシック"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1800" b="1" dirty="0"/>
              <a:t>كين هام وتيري مورتنسون ، "ما الخطأ في الخلق التقدمي؟" في كتاب الإجابات</a:t>
            </a:r>
            <a:r>
              <a:rPr lang="en-US" altLang="ja-JP" sz="1800" b="1" dirty="0">
                <a:solidFill>
                  <a:srgbClr val="FFFFFF"/>
                </a:solidFill>
              </a:rPr>
              <a:t>[http://www.answersingenesis.org/articles/nab2/whats-wrong-with-progressive-creation]</a:t>
            </a:r>
            <a:endParaRPr lang="en-US" sz="1800" b="1" dirty="0">
              <a:solidFill>
                <a:srgbClr val="B2B2B2"/>
              </a:solidFill>
              <a:effectLst>
                <a:outerShdw blurRad="38100" dist="38100" dir="2700000" algn="tl">
                  <a:srgbClr val="FFFFFF"/>
                </a:outerShdw>
              </a:effectLst>
            </a:endParaRPr>
          </a:p>
        </p:txBody>
      </p:sp>
      <p:sp>
        <p:nvSpPr>
          <p:cNvPr id="235524" name="Text Box 5"/>
          <p:cNvSpPr txBox="1">
            <a:spLocks noChangeArrowheads="1"/>
          </p:cNvSpPr>
          <p:nvPr/>
        </p:nvSpPr>
        <p:spPr bwMode="auto">
          <a:xfrm>
            <a:off x="8531225" y="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77جي</a:t>
            </a:r>
            <a:endParaRPr lang="en-US" altLang="zh-CN" b="1" dirty="0">
              <a:solidFill>
                <a:srgbClr val="FFFFFF"/>
              </a:solidFill>
              <a:cs typeface="Arial" charset="0"/>
            </a:endParaRPr>
          </a:p>
        </p:txBody>
      </p:sp>
      <p:pic>
        <p:nvPicPr>
          <p:cNvPr id="2" name="Picture 1"/>
          <p:cNvPicPr>
            <a:picLocks noChangeAspect="1"/>
          </p:cNvPicPr>
          <p:nvPr/>
        </p:nvPicPr>
        <p:blipFill>
          <a:blip r:embed="rId3"/>
          <a:stretch>
            <a:fillRect/>
          </a:stretch>
        </p:blipFill>
        <p:spPr>
          <a:xfrm>
            <a:off x="4524585" y="1371600"/>
            <a:ext cx="4482335" cy="2988223"/>
          </a:xfrm>
          <a:prstGeom prst="rect">
            <a:avLst/>
          </a:prstGeom>
        </p:spPr>
      </p:pic>
      <p:sp>
        <p:nvSpPr>
          <p:cNvPr id="3" name="Title 1"/>
          <p:cNvSpPr txBox="1">
            <a:spLocks/>
          </p:cNvSpPr>
          <p:nvPr/>
        </p:nvSpPr>
        <p:spPr bwMode="auto">
          <a:xfrm>
            <a:off x="13940" y="1371600"/>
            <a:ext cx="4510645"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buFont typeface="Arial" charset="0"/>
              <a:buChar char="•"/>
              <a:defRPr/>
            </a:pPr>
            <a:r>
              <a:rPr lang="ar-JO" altLang="ja-JP" sz="2800" b="1" i="1" dirty="0">
                <a:solidFill>
                  <a:srgbClr val="FFFFFF"/>
                </a:solidFill>
                <a:effectLst>
                  <a:outerShdw blurRad="38100" dist="38100" dir="2700000" algn="tl">
                    <a:srgbClr val="000000">
                      <a:alpha val="43137"/>
                    </a:srgbClr>
                  </a:outerShdw>
                </a:effectLst>
              </a:rPr>
              <a:t>إذا كان الطوفان محلياً فكيف ارتفعت المياه 15 ذراع </a:t>
            </a:r>
            <a:r>
              <a:rPr lang="ar-JO" altLang="ja-JP" sz="2800" b="1" i="1" dirty="0">
                <a:solidFill>
                  <a:srgbClr val="FFFF00"/>
                </a:solidFill>
                <a:effectLst>
                  <a:outerShdw blurRad="38100" dist="38100" dir="2700000" algn="tl">
                    <a:srgbClr val="000000">
                      <a:alpha val="43137"/>
                    </a:srgbClr>
                  </a:outerShdw>
                </a:effectLst>
              </a:rPr>
              <a:t>(8 أمتار) فوق الجبال</a:t>
            </a:r>
            <a:r>
              <a:rPr lang="ar-JO" altLang="ja-JP" sz="2800" b="1" i="1" dirty="0">
                <a:solidFill>
                  <a:srgbClr val="FFFFFF"/>
                </a:solidFill>
                <a:effectLst>
                  <a:outerShdw blurRad="38100" dist="38100" dir="2700000" algn="tl">
                    <a:srgbClr val="000000">
                      <a:alpha val="43137"/>
                    </a:srgbClr>
                  </a:outerShdw>
                </a:effectLst>
              </a:rPr>
              <a:t> (تكوين 7: 20) ؟ تسعى المياه إلى مستواها و لا يمكنها الصعود لتغطي الجبال المحلية بينما تترك قاع الأرض دون أن تلمسه </a:t>
            </a:r>
            <a:endParaRPr lang="en-US" altLang="ja-JP" sz="2800" dirty="0">
              <a:solidFill>
                <a:srgbClr val="B2B2B2"/>
              </a:solidFill>
              <a:effectLst>
                <a:outerShdw blurRad="38100" dist="38100" dir="2700000" algn="tl">
                  <a:srgbClr val="000000">
                    <a:alpha val="43137"/>
                  </a:srgbClr>
                </a:outerShdw>
              </a:effectLst>
            </a:endParaRPr>
          </a:p>
          <a:p>
            <a:pPr algn="r" defTabSz="914400" eaLnBrk="0" fontAlgn="base" hangingPunct="0">
              <a:spcBef>
                <a:spcPct val="0"/>
              </a:spcBef>
              <a:spcAft>
                <a:spcPct val="0"/>
              </a:spcAft>
              <a:buFont typeface="Arial" charset="0"/>
              <a:buChar char="•"/>
              <a:defRPr/>
            </a:pPr>
            <a:endParaRPr lang="en-US" sz="2800" dirty="0">
              <a:solidFill>
                <a:srgbClr val="B2B2B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07424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ar-JO" b="1" dirty="0">
                <a:solidFill>
                  <a:schemeClr val="tx1"/>
                </a:solidFill>
                <a:effectLst>
                  <a:glow rad="177800">
                    <a:schemeClr val="accent5">
                      <a:lumMod val="25000"/>
                      <a:alpha val="95000"/>
                    </a:schemeClr>
                  </a:glow>
                </a:effectLst>
                <a:latin typeface="Arial" charset="0"/>
                <a:ea typeface="ＭＳ Ｐゴシック" charset="0"/>
                <a:cs typeface="ＭＳ Ｐゴシック" charset="0"/>
              </a:rPr>
              <a:t>كم كان ارتفاع المياه ؟</a:t>
            </a:r>
            <a:endParaRPr lang="en-US" b="1" dirty="0">
              <a:solidFill>
                <a:schemeClr val="tx1"/>
              </a:solidFill>
              <a:effectLst>
                <a:glow rad="177800">
                  <a:schemeClr val="accent5">
                    <a:lumMod val="25000"/>
                    <a:alpha val="95000"/>
                  </a:schemeClr>
                </a:glow>
              </a:effectLst>
              <a:latin typeface="Arial" charset="0"/>
              <a:ea typeface="ＭＳ Ｐゴシック" charset="0"/>
              <a:cs typeface="ＭＳ Ｐゴシック" charset="0"/>
            </a:endParaRPr>
          </a:p>
        </p:txBody>
      </p:sp>
      <p:sp>
        <p:nvSpPr>
          <p:cNvPr id="5" name="Title 3"/>
          <p:cNvSpPr txBox="1">
            <a:spLocks/>
          </p:cNvSpPr>
          <p:nvPr/>
        </p:nvSpPr>
        <p:spPr bwMode="auto">
          <a:xfrm>
            <a:off x="0" y="2780928"/>
            <a:ext cx="6084168" cy="4000872"/>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SA" sz="2800" b="1" baseline="30000" dirty="0"/>
              <a:t>18</a:t>
            </a:r>
            <a:r>
              <a:rPr lang="ar-SA" sz="2800" b="1" dirty="0"/>
              <a:t>وَتَعَاظَمَتِ الْمِيَاهُ وَتَكَاثَرَتْ جِدًّا عَلَى الأَرْضِ، فَكَانَ الْفُلْكُ يَسِيرُ عَلَى وَجْهِ الْمِيَاهِ. </a:t>
            </a:r>
            <a:r>
              <a:rPr lang="ar-SA" sz="2800" b="1" baseline="30000" dirty="0"/>
              <a:t>19</a:t>
            </a:r>
            <a:r>
              <a:rPr lang="ar-SA" sz="2800" b="1" dirty="0"/>
              <a:t>وَتَعَاظَمَتِ الْمِيَاهُ كَثِيرًا جِدًّا عَلَى الأَرْضِ، فَتَغَطَّتْ جَمِيعُ الْجِبَالِ الشَّامِخَةِ الَّتِي تَحْتَ كُلِّ السَّمَاءِ. </a:t>
            </a:r>
            <a:r>
              <a:rPr lang="ar-SA" sz="2800" b="1" baseline="30000" dirty="0"/>
              <a:t>20</a:t>
            </a:r>
            <a:r>
              <a:rPr lang="ar-SA" sz="2800" b="1" dirty="0"/>
              <a:t>خَمْسَ عَشَرَةَ ذِرَاعًا فِي الارْتِفَاعِ تَعَاظَمَتِ الْمِيَاهُ، فَتَغَطَّتِ الْجِبَالُ.</a:t>
            </a:r>
            <a:endParaRPr lang="en-US" sz="2800" b="1" dirty="0"/>
          </a:p>
          <a:p>
            <a:pPr algn="r" defTabSz="914400" eaLnBrk="0" fontAlgn="base" hangingPunct="0">
              <a:spcBef>
                <a:spcPct val="0"/>
              </a:spcBef>
              <a:spcAft>
                <a:spcPct val="0"/>
              </a:spcAft>
              <a:defRPr/>
            </a:pPr>
            <a:r>
              <a:rPr lang="ar-JO" sz="2800" b="1" dirty="0">
                <a:solidFill>
                  <a:srgbClr val="FFFFFF"/>
                </a:solidFill>
                <a:effectLst>
                  <a:glow rad="177800">
                    <a:srgbClr val="ADCAFF">
                      <a:lumMod val="25000"/>
                      <a:alpha val="95000"/>
                    </a:srgbClr>
                  </a:glow>
                </a:effectLst>
              </a:rPr>
              <a:t>(تكوين 7: 18-20)</a:t>
            </a:r>
            <a:endParaRPr lang="en-US" sz="2800" b="1" dirty="0">
              <a:solidFill>
                <a:srgbClr val="FFFFFF"/>
              </a:solidFill>
              <a:effectLst>
                <a:glow rad="177800">
                  <a:srgbClr val="ADCAFF">
                    <a:lumMod val="25000"/>
                    <a:alpha val="95000"/>
                  </a:srgbClr>
                </a:glow>
              </a:effectLst>
            </a:endParaRPr>
          </a:p>
        </p:txBody>
      </p:sp>
      <p:sp>
        <p:nvSpPr>
          <p:cNvPr id="237572" name="Text Box 5"/>
          <p:cNvSpPr txBox="1">
            <a:spLocks noChangeArrowheads="1"/>
          </p:cNvSpPr>
          <p:nvPr/>
        </p:nvSpPr>
        <p:spPr bwMode="auto">
          <a:xfrm>
            <a:off x="8531225" y="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77جي</a:t>
            </a:r>
            <a:endParaRPr lang="en-US" altLang="zh-CN" b="1" dirty="0">
              <a:solidFill>
                <a:srgbClr val="FFFFFF"/>
              </a:solidFill>
              <a:cs typeface="Arial" charset="0"/>
            </a:endParaRPr>
          </a:p>
        </p:txBody>
      </p:sp>
    </p:spTree>
    <p:extLst>
      <p:ext uri="{BB962C8B-B14F-4D97-AF65-F5344CB8AC3E}">
        <p14:creationId xmlns:p14="http://schemas.microsoft.com/office/powerpoint/2010/main" val="4250467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b="1" dirty="0">
                <a:solidFill>
                  <a:schemeClr val="tx1"/>
                </a:solidFill>
                <a:effectLst/>
                <a:latin typeface="Arial" charset="0"/>
                <a:ea typeface="ＭＳ Ｐゴシック" charset="0"/>
                <a:cs typeface="ＭＳ Ｐゴシック" charset="0"/>
              </a:rPr>
              <a:t>لماذا لا يكون الطوفان محلياً ؟</a:t>
            </a:r>
            <a:endParaRPr lang="en-US" altLang="zh-CN" b="1" dirty="0">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457200" y="1371600"/>
            <a:ext cx="8382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0" fontAlgn="base" hangingPunct="0">
              <a:spcBef>
                <a:spcPct val="0"/>
              </a:spcBef>
              <a:spcAft>
                <a:spcPct val="0"/>
              </a:spcAft>
              <a:buFont typeface="Arial" charset="0"/>
              <a:buChar char="•"/>
              <a:defRPr/>
            </a:pPr>
            <a:r>
              <a:rPr lang="ar-JO" altLang="ja-JP" sz="2800" b="1" i="1" dirty="0">
                <a:solidFill>
                  <a:srgbClr val="FFFFFF"/>
                </a:solidFill>
              </a:rPr>
              <a:t>إذا كان الطوفان </a:t>
            </a:r>
            <a:r>
              <a:rPr lang="ar-JO" altLang="ja-JP" sz="2800" b="1" i="1" dirty="0">
                <a:solidFill>
                  <a:srgbClr val="FFFF00"/>
                </a:solidFill>
              </a:rPr>
              <a:t>محلياً فإن الناس الذين كانوا أحياء في المناطق المجاورة لن يتأثروا به</a:t>
            </a:r>
            <a:r>
              <a:rPr lang="ar-JO" altLang="ja-JP" sz="2800" b="1" i="1" dirty="0">
                <a:solidFill>
                  <a:srgbClr val="FFFFFF"/>
                </a:solidFill>
              </a:rPr>
              <a:t> و بالتالي سوف يهربون من دينونة الله على الخطية . إن كان هذا ما حدث فماذا يعني المسيح عندما شبه الدينونة القادمة على البشرية جمعاء بدينونة البشرية في أيام نوح (متى 24: 37-39) ؟ دينونة جزئية في أيام نوح تعني دينونة جزئية قادمة </a:t>
            </a:r>
            <a:endParaRPr lang="en-US" altLang="ja-JP" sz="2800" dirty="0">
              <a:solidFill>
                <a:srgbClr val="B2B2B2"/>
              </a:solidFill>
            </a:endParaRPr>
          </a:p>
          <a:p>
            <a:pPr defTabSz="914400" eaLnBrk="0" fontAlgn="base" hangingPunct="0">
              <a:spcBef>
                <a:spcPct val="0"/>
              </a:spcBef>
              <a:spcAft>
                <a:spcPct val="0"/>
              </a:spcAft>
              <a:buFont typeface="Arial" charset="0"/>
              <a:buChar char="•"/>
              <a:defRPr/>
            </a:pPr>
            <a:endParaRPr lang="en-US" sz="2800" dirty="0">
              <a:solidFill>
                <a:srgbClr val="B2B2B2"/>
              </a:solidFill>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1800" b="1" dirty="0"/>
              <a:t>كين هام وتيري مورتنسون ، "ما الخطأ في الخلق التقدمي؟" في كتاب الإجابات الجديدة</a:t>
            </a:r>
            <a:r>
              <a:rPr lang="en-US" altLang="ja-JP" sz="1800" b="1" dirty="0">
                <a:solidFill>
                  <a:srgbClr val="FFFFFF"/>
                </a:solidFill>
              </a:rPr>
              <a:t>[http://www.answersingenesis.org/articles/nab2/whats-wrong-with-progressive-creation]</a:t>
            </a:r>
            <a:endParaRPr lang="en-US" sz="1800" b="1" dirty="0">
              <a:solidFill>
                <a:srgbClr val="B2B2B2"/>
              </a:solidFill>
              <a:effectLst>
                <a:outerShdw blurRad="38100" dist="38100" dir="2700000" algn="tl">
                  <a:srgbClr val="FFFFFF"/>
                </a:outerShdw>
              </a:effectLst>
            </a:endParaRPr>
          </a:p>
        </p:txBody>
      </p:sp>
      <p:sp>
        <p:nvSpPr>
          <p:cNvPr id="238596" name="Text Box 5"/>
          <p:cNvSpPr txBox="1">
            <a:spLocks noChangeArrowheads="1"/>
          </p:cNvSpPr>
          <p:nvPr/>
        </p:nvSpPr>
        <p:spPr bwMode="auto">
          <a:xfrm>
            <a:off x="8531225" y="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77جي</a:t>
            </a:r>
            <a:endParaRPr lang="en-US" altLang="zh-CN" b="1" dirty="0">
              <a:solidFill>
                <a:srgbClr val="FFFFFF"/>
              </a:solidFill>
              <a:cs typeface="Arial" charset="0"/>
            </a:endParaRPr>
          </a:p>
        </p:txBody>
      </p:sp>
    </p:spTree>
    <p:extLst>
      <p:ext uri="{BB962C8B-B14F-4D97-AF65-F5344CB8AC3E}">
        <p14:creationId xmlns:p14="http://schemas.microsoft.com/office/powerpoint/2010/main" val="2821016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p:txBody>
          <a:bodyPr/>
          <a:lstStyle/>
          <a:p>
            <a:r>
              <a:rPr lang="en-US" altLang="zh-CN">
                <a:latin typeface="Times New Roman" charset="0"/>
              </a:rPr>
              <a:t>CW-Local Flood 1 01129</a:t>
            </a:r>
          </a:p>
        </p:txBody>
      </p:sp>
      <p:sp>
        <p:nvSpPr>
          <p:cNvPr id="240647" name="Text Box 5"/>
          <p:cNvSpPr txBox="1">
            <a:spLocks noChangeArrowheads="1"/>
          </p:cNvSpPr>
          <p:nvPr/>
        </p:nvSpPr>
        <p:spPr bwMode="auto">
          <a:xfrm>
            <a:off x="8175010" y="87313"/>
            <a:ext cx="12404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77 جي</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3" name="Group 2">
            <a:extLst>
              <a:ext uri="{FF2B5EF4-FFF2-40B4-BE49-F238E27FC236}">
                <a16:creationId xmlns:a16="http://schemas.microsoft.com/office/drawing/2014/main" id="{A265A574-1D9E-154E-B5B4-020CEE3886E6}"/>
              </a:ext>
            </a:extLst>
          </p:cNvPr>
          <p:cNvGrpSpPr/>
          <p:nvPr/>
        </p:nvGrpSpPr>
        <p:grpSpPr>
          <a:xfrm>
            <a:off x="0" y="838200"/>
            <a:ext cx="9144000" cy="5197475"/>
            <a:chOff x="0" y="838200"/>
            <a:chExt cx="9144000" cy="5197475"/>
          </a:xfrm>
        </p:grpSpPr>
        <p:pic>
          <p:nvPicPr>
            <p:cNvPr id="240642" name="Picture 4" descr="cw-flood 1 01129"/>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519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1C9F26E4-28A8-F047-BF4C-6AD30BD016D8}"/>
                </a:ext>
              </a:extLst>
            </p:cNvPr>
            <p:cNvSpPr/>
            <p:nvPr/>
          </p:nvSpPr>
          <p:spPr bwMode="auto">
            <a:xfrm>
              <a:off x="6217921" y="1463040"/>
              <a:ext cx="2711830" cy="1292352"/>
            </a:xfrm>
            <a:prstGeom prst="rect">
              <a:avLst/>
            </a:prstGeom>
            <a:solidFill>
              <a:srgbClr val="D2D6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0" name="Rectangle 9">
              <a:extLst>
                <a:ext uri="{FF2B5EF4-FFF2-40B4-BE49-F238E27FC236}">
                  <a16:creationId xmlns:a16="http://schemas.microsoft.com/office/drawing/2014/main" id="{FB2C96A1-8E22-8140-94C2-0D3A82986BCB}"/>
                </a:ext>
              </a:extLst>
            </p:cNvPr>
            <p:cNvSpPr/>
            <p:nvPr/>
          </p:nvSpPr>
          <p:spPr bwMode="auto">
            <a:xfrm>
              <a:off x="7559040" y="2462846"/>
              <a:ext cx="1370711" cy="1375443"/>
            </a:xfrm>
            <a:prstGeom prst="rect">
              <a:avLst/>
            </a:prstGeom>
            <a:solidFill>
              <a:srgbClr val="D2D6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1" name="Rectangle 10">
              <a:extLst>
                <a:ext uri="{FF2B5EF4-FFF2-40B4-BE49-F238E27FC236}">
                  <a16:creationId xmlns:a16="http://schemas.microsoft.com/office/drawing/2014/main" id="{5AA764C3-C2AF-8E42-85A3-8BC419078277}"/>
                </a:ext>
              </a:extLst>
            </p:cNvPr>
            <p:cNvSpPr/>
            <p:nvPr/>
          </p:nvSpPr>
          <p:spPr bwMode="auto">
            <a:xfrm>
              <a:off x="3886643" y="5482558"/>
              <a:ext cx="2331278" cy="272416"/>
            </a:xfrm>
            <a:prstGeom prst="rect">
              <a:avLst/>
            </a:prstGeom>
            <a:solidFill>
              <a:srgbClr val="A8B4D5"/>
            </a:solidFill>
            <a:ln w="9525" cap="flat" cmpd="sng" algn="ctr">
              <a:solidFill>
                <a:srgbClr val="A1ADD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grpSp>
      <p:sp>
        <p:nvSpPr>
          <p:cNvPr id="12" name="Text Box 7">
            <a:extLst>
              <a:ext uri="{FF2B5EF4-FFF2-40B4-BE49-F238E27FC236}">
                <a16:creationId xmlns:a16="http://schemas.microsoft.com/office/drawing/2014/main" id="{89C447CE-F32B-954F-B29A-D57CD8FE4EBF}"/>
              </a:ext>
            </a:extLst>
          </p:cNvPr>
          <p:cNvSpPr txBox="1">
            <a:spLocks noChangeArrowheads="1"/>
          </p:cNvSpPr>
          <p:nvPr/>
        </p:nvSpPr>
        <p:spPr bwMode="auto">
          <a:xfrm>
            <a:off x="3720115" y="5343556"/>
            <a:ext cx="2644585" cy="517335"/>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تكوين 9: 8-17</a:t>
            </a: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95621" name="AutoShape 5"/>
          <p:cNvSpPr>
            <a:spLocks noChangeArrowheads="1"/>
          </p:cNvSpPr>
          <p:nvPr/>
        </p:nvSpPr>
        <p:spPr bwMode="auto">
          <a:xfrm>
            <a:off x="2779299" y="3669284"/>
            <a:ext cx="3585401" cy="1800225"/>
          </a:xfrm>
          <a:prstGeom prst="wedgeRoundRectCallout">
            <a:avLst>
              <a:gd name="adj1" fmla="val -52616"/>
              <a:gd name="adj2" fmla="val 5611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أستاذ التعليم المسيحي في جامعتي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قال أن طوفان نوح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لم يشمل الأرض بأكملها</a:t>
            </a: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95622" name="Text Box 6"/>
          <p:cNvSpPr txBox="1">
            <a:spLocks noChangeArrowheads="1"/>
          </p:cNvSpPr>
          <p:nvPr/>
        </p:nvSpPr>
        <p:spPr bwMode="auto">
          <a:xfrm>
            <a:off x="6217920" y="1575053"/>
            <a:ext cx="2276951" cy="1296988"/>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هل قال لك أنه كان طوفاناً محلياً ؟</a:t>
            </a: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95623" name="Text Box 7"/>
          <p:cNvSpPr txBox="1">
            <a:spLocks noChangeArrowheads="1"/>
          </p:cNvSpPr>
          <p:nvPr/>
        </p:nvSpPr>
        <p:spPr bwMode="auto">
          <a:xfrm>
            <a:off x="7305643" y="2894710"/>
            <a:ext cx="1624108" cy="1008063"/>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هذا ما قاله</a:t>
            </a: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95620" name="AutoShape 4"/>
          <p:cNvSpPr>
            <a:spLocks noChangeArrowheads="1"/>
          </p:cNvSpPr>
          <p:nvPr/>
        </p:nvSpPr>
        <p:spPr bwMode="auto">
          <a:xfrm>
            <a:off x="-719202" y="1243584"/>
            <a:ext cx="5113338" cy="2594705"/>
          </a:xfrm>
          <a:prstGeom prst="wedgeEllipseCallout">
            <a:avLst>
              <a:gd name="adj1" fmla="val -884"/>
              <a:gd name="adj2" fmla="val 63370"/>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أنظر إلى قوس قزح الجميل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أنه وعد من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أنه لن يغرق الأرض بأكملها ثانية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كما فعل في أيام نوح</a:t>
            </a:r>
            <a:endPar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79153280"/>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p:txBody>
          <a:bodyPr/>
          <a:lstStyle/>
          <a:p>
            <a:r>
              <a:rPr lang="en-US" altLang="zh-CN">
                <a:latin typeface="Times New Roman" charset="0"/>
              </a:rPr>
              <a:t>CW-Local Flood 2 01130</a:t>
            </a:r>
          </a:p>
        </p:txBody>
      </p:sp>
      <p:pic>
        <p:nvPicPr>
          <p:cNvPr id="242690" name="Picture 4" descr="cw-flood 2 01130"/>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900"/>
            <a:ext cx="9144000" cy="618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7668" name="AutoShape 4"/>
          <p:cNvSpPr>
            <a:spLocks noChangeArrowheads="1"/>
          </p:cNvSpPr>
          <p:nvPr/>
        </p:nvSpPr>
        <p:spPr bwMode="auto">
          <a:xfrm>
            <a:off x="116840" y="127953"/>
            <a:ext cx="5003800" cy="2349500"/>
          </a:xfrm>
          <a:prstGeom prst="wedgeRoundRectCallout">
            <a:avLst>
              <a:gd name="adj1" fmla="val 18750"/>
              <a:gd name="adj2" fmla="val 63718"/>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إذاً فهو يعتقد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أن الله وعد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بأن لا يرسل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طوفاناً محلياً مرة ثانية ؟</a:t>
            </a: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65515253"/>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82151"/>
            <a:ext cx="6714398" cy="497584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4062084" y="2114010"/>
            <a:ext cx="4970463" cy="21808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52400">
                    <a:srgbClr val="000000"/>
                  </a:glow>
                </a:effectLst>
              </a:rPr>
              <a:t>اعتبر متوشالح         الطبيب الساحر</a:t>
            </a:r>
            <a:endParaRPr lang="en-US" sz="4000" b="1" dirty="0">
              <a:solidFill>
                <a:srgbClr val="FFFFFF"/>
              </a:solidFill>
              <a:effectLst>
                <a:glow rad="152400">
                  <a:srgbClr val="000000"/>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0491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itle 1"/>
          <p:cNvSpPr>
            <a:spLocks noGrp="1"/>
          </p:cNvSpPr>
          <p:nvPr>
            <p:ph type="title" idx="4294967295"/>
          </p:nvPr>
        </p:nvSpPr>
        <p:spPr>
          <a:xfrm>
            <a:off x="5181600" y="642938"/>
            <a:ext cx="39624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b="1" dirty="0">
                <a:solidFill>
                  <a:schemeClr val="tx1"/>
                </a:solidFill>
                <a:effectLst/>
                <a:latin typeface="Arial" charset="0"/>
                <a:ea typeface="ＭＳ Ｐゴシック" charset="0"/>
                <a:cs typeface="ＭＳ Ｐゴシック" charset="0"/>
              </a:rPr>
              <a:t>طوفان محلي ؟</a:t>
            </a:r>
            <a:endParaRPr lang="en-US" altLang="zh-CN" b="1" dirty="0">
              <a:solidFill>
                <a:schemeClr val="tx1"/>
              </a:solidFill>
              <a:effectLst/>
              <a:latin typeface="Arial" charset="0"/>
              <a:ea typeface="ＭＳ Ｐゴシック" charset="0"/>
              <a:cs typeface="ＭＳ Ｐゴシック" charset="0"/>
            </a:endParaRPr>
          </a:p>
        </p:txBody>
      </p:sp>
      <p:sp>
        <p:nvSpPr>
          <p:cNvPr id="3" name="Title 1"/>
          <p:cNvSpPr txBox="1">
            <a:spLocks/>
          </p:cNvSpPr>
          <p:nvPr/>
        </p:nvSpPr>
        <p:spPr bwMode="auto">
          <a:xfrm>
            <a:off x="5257800" y="1301750"/>
            <a:ext cx="3581400" cy="4648200"/>
          </a:xfrm>
          <a:prstGeom prst="rect">
            <a:avLst/>
          </a:prstGeom>
          <a:noFill/>
          <a:ln w="9525">
            <a:noFill/>
            <a:miter lim="800000"/>
            <a:headEnd/>
            <a:tailEnd/>
          </a:ln>
        </p:spPr>
        <p:txBody>
          <a:bodyPr anchor="ctr" anchorCtr="1"/>
          <a:lstStyle/>
          <a:p>
            <a:pPr marL="355600" indent="-355600" algn="r" defTabSz="914400" rtl="1" eaLnBrk="0" fontAlgn="base" hangingPunct="0">
              <a:spcBef>
                <a:spcPct val="0"/>
              </a:spcBef>
              <a:spcAft>
                <a:spcPct val="0"/>
              </a:spcAft>
              <a:buFont typeface="Arial" charset="0"/>
              <a:buChar char="•"/>
              <a:defRPr/>
            </a:pPr>
            <a:r>
              <a:rPr lang="ar-JO" sz="2800" b="1" i="1" dirty="0">
                <a:solidFill>
                  <a:srgbClr val="FFFFFF"/>
                </a:solidFill>
                <a:latin typeface="Arial" charset="0"/>
                <a:ea typeface="ＭＳ Ｐゴシック" charset="0"/>
                <a:cs typeface="ＭＳ Ｐゴシック" charset="0"/>
              </a:rPr>
              <a:t>إذا كان الطوفان </a:t>
            </a:r>
            <a:r>
              <a:rPr lang="ar-JO" sz="2800" b="1" i="1" dirty="0">
                <a:solidFill>
                  <a:srgbClr val="FFFF00"/>
                </a:solidFill>
                <a:latin typeface="Arial" charset="0"/>
                <a:ea typeface="ＭＳ Ｐゴシック" charset="0"/>
                <a:cs typeface="ＭＳ Ｐゴシック" charset="0"/>
              </a:rPr>
              <a:t>محلياً</a:t>
            </a:r>
          </a:p>
          <a:p>
            <a:pPr marL="355600" indent="-355600" algn="r" defTabSz="914400" rtl="1" eaLnBrk="0" fontAlgn="base" hangingPunct="0">
              <a:spcBef>
                <a:spcPct val="0"/>
              </a:spcBef>
              <a:spcAft>
                <a:spcPct val="0"/>
              </a:spcAft>
              <a:defRPr/>
            </a:pPr>
            <a:r>
              <a:rPr lang="ar-JO" sz="2800" b="1" i="1" dirty="0">
                <a:solidFill>
                  <a:srgbClr val="FFFF00"/>
                </a:solidFill>
                <a:latin typeface="Arial" charset="0"/>
                <a:ea typeface="ＭＳ Ｐゴシック" charset="0"/>
                <a:cs typeface="ＭＳ Ｐゴシック" charset="0"/>
              </a:rPr>
              <a:t>    فإن الله كسر وعده</a:t>
            </a:r>
            <a:r>
              <a:rPr lang="ar-JO" sz="2800" b="1" i="1" dirty="0">
                <a:solidFill>
                  <a:srgbClr val="FFFFFF"/>
                </a:solidFill>
                <a:latin typeface="Arial" charset="0"/>
                <a:ea typeface="ＭＳ Ｐゴシック" charset="0"/>
                <a:cs typeface="ＭＳ Ｐゴシック" charset="0"/>
              </a:rPr>
              <a:t> بشكل متكرر بأن لا يرسل طوفاناً آخر ؟</a:t>
            </a:r>
            <a:endParaRPr lang="en-US" sz="2800" b="1" i="1" dirty="0">
              <a:solidFill>
                <a:srgbClr val="FFFFFF"/>
              </a:solidFill>
              <a:latin typeface="Arial" charset="0"/>
              <a:ea typeface="ＭＳ Ｐゴシック" charset="0"/>
              <a:cs typeface="ＭＳ Ｐゴシック" charset="0"/>
            </a:endParaRPr>
          </a:p>
        </p:txBody>
      </p:sp>
      <p:pic>
        <p:nvPicPr>
          <p:cNvPr id="244739" name="Picture 5" descr="Gen 6 local flood cartoon oh20030829_191_scr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26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3581400" y="0"/>
            <a:ext cx="1676400" cy="3733800"/>
          </a:xfrm>
          <a:prstGeom prst="rect">
            <a:avLst/>
          </a:pr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0" y="3048000"/>
            <a:ext cx="5334000" cy="3810000"/>
          </a:xfrm>
          <a:prstGeom prst="rect">
            <a:avLst/>
          </a:prstGeom>
          <a:solidFill>
            <a:schemeClr val="bg1"/>
          </a:soli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8423275" y="87313"/>
            <a:ext cx="7088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77ج</a:t>
            </a:r>
            <a:endParaRPr lang="en-US" altLang="zh-CN" b="1" dirty="0">
              <a:solidFill>
                <a:srgbClr val="FFFFFF"/>
              </a:solidFill>
              <a:cs typeface="Arial" charset="0"/>
            </a:endParaRPr>
          </a:p>
        </p:txBody>
      </p:sp>
    </p:spTree>
    <p:extLst>
      <p:ext uri="{BB962C8B-B14F-4D97-AF65-F5344CB8AC3E}">
        <p14:creationId xmlns:p14="http://schemas.microsoft.com/office/powerpoint/2010/main" val="103254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xit" presetSubtype="32" fill="hold" grpId="0" nodeType="clickEffect">
                                  <p:stCondLst>
                                    <p:cond delay="0"/>
                                  </p:stCondLst>
                                  <p:childTnLst>
                                    <p:anim calcmode="lin" valueType="num">
                                      <p:cBhvr>
                                        <p:cTn id="12" dur="500"/>
                                        <p:tgtEl>
                                          <p:spTgt spid="8"/>
                                        </p:tgtEl>
                                        <p:attrNameLst>
                                          <p:attrName>ppt_w</p:attrName>
                                        </p:attrNameLst>
                                      </p:cBhvr>
                                      <p:tavLst>
                                        <p:tav tm="0">
                                          <p:val>
                                            <p:strVal val="ppt_w"/>
                                          </p:val>
                                        </p:tav>
                                        <p:tav tm="100000">
                                          <p:val>
                                            <p:fltVal val="0"/>
                                          </p:val>
                                        </p:tav>
                                      </p:tavLst>
                                    </p:anim>
                                    <p:anim calcmode="lin" valueType="num">
                                      <p:cBhvr>
                                        <p:cTn id="13" dur="500"/>
                                        <p:tgtEl>
                                          <p:spTgt spid="8"/>
                                        </p:tgtEl>
                                        <p:attrNameLst>
                                          <p:attrName>ppt_h</p:attrName>
                                        </p:attrNameLst>
                                      </p:cBhvr>
                                      <p:tavLst>
                                        <p:tav tm="0">
                                          <p:val>
                                            <p:strVal val="ppt_h"/>
                                          </p:val>
                                        </p:tav>
                                        <p:tav tm="100000">
                                          <p:val>
                                            <p:fltVal val="0"/>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dirty="0">
                <a:solidFill>
                  <a:srgbClr val="D6E049"/>
                </a:solidFill>
                <a:cs typeface="Arial" charset="0"/>
              </a:rPr>
              <a:t>التحول من عالم آدم إلى عالم اليوم</a:t>
            </a:r>
            <a:endParaRPr lang="en-US" altLang="zh-CN" dirty="0">
              <a:solidFill>
                <a:srgbClr val="D6E049"/>
              </a:solidFill>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ar-JO" sz="3600" dirty="0"/>
              <a:t>رودينيا - العالم الذي هلك</a:t>
            </a:r>
            <a:endParaRPr lang="en-US" altLang="zh-CN" sz="3600" dirty="0">
              <a:latin typeface="Arial" charset="0"/>
              <a:ea typeface="ＭＳ Ｐゴシック" charset="0"/>
            </a:endParaRPr>
          </a:p>
        </p:txBody>
      </p:sp>
    </p:spTree>
    <p:extLst>
      <p:ext uri="{BB962C8B-B14F-4D97-AF65-F5344CB8AC3E}">
        <p14:creationId xmlns:p14="http://schemas.microsoft.com/office/powerpoint/2010/main" val="2507641416"/>
      </p:ext>
    </p:extLst>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ar-JO" altLang="zh-CN" dirty="0">
                <a:latin typeface="Times" charset="0"/>
                <a:ea typeface="ＭＳ Ｐゴシック" charset="0"/>
                <a:cs typeface="Times" charset="0"/>
              </a:rPr>
              <a:t>العالم الذي هلك</a:t>
            </a:r>
            <a:endParaRPr lang="en-US" altLang="zh-CN" dirty="0">
              <a:latin typeface="Times" charset="0"/>
              <a:ea typeface="ＭＳ Ｐゴシック" charset="0"/>
              <a:cs typeface="Times"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sz="1600" dirty="0">
                <a:solidFill>
                  <a:srgbClr val="D6E049"/>
                </a:solidFill>
                <a:cs typeface="Arial" charset="0"/>
              </a:rPr>
              <a:t>التحول من عالم آدم إلى عالم اليوم</a:t>
            </a:r>
            <a:endParaRPr lang="en-US" altLang="zh-CN" sz="1600" dirty="0">
              <a:solidFill>
                <a:srgbClr val="D6E049"/>
              </a:solidFill>
              <a:cs typeface="Arial" charset="0"/>
            </a:endParaRPr>
          </a:p>
        </p:txBody>
      </p:sp>
    </p:spTree>
    <p:extLst>
      <p:ext uri="{BB962C8B-B14F-4D97-AF65-F5344CB8AC3E}">
        <p14:creationId xmlns:p14="http://schemas.microsoft.com/office/powerpoint/2010/main" val="1195351170"/>
      </p:ext>
    </p:extLst>
  </p:cSld>
  <p:clrMapOvr>
    <a:masterClrMapping/>
  </p:clrMapOvr>
  <p:transition spd="med">
    <p:randomBar dir="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Rectangle 3"/>
          <p:cNvSpPr>
            <a:spLocks noGrp="1" noChangeArrowheads="1"/>
          </p:cNvSpPr>
          <p:nvPr>
            <p:ph type="title"/>
          </p:nvPr>
        </p:nvSpPr>
        <p:spPr>
          <a:xfrm>
            <a:off x="76200" y="260350"/>
            <a:ext cx="5486400" cy="960438"/>
          </a:xfrm>
        </p:spPr>
        <p:txBody>
          <a:bodyPr/>
          <a:lstStyle/>
          <a:p>
            <a:pPr algn="l" eaLnBrk="1" hangingPunct="1">
              <a:defRPr/>
            </a:pPr>
            <a:r>
              <a:rPr lang="ar-JO" u="sng" dirty="0">
                <a:solidFill>
                  <a:schemeClr val="tx1"/>
                </a:solidFill>
                <a:effectLst/>
                <a:ea typeface="+mj-ea"/>
                <a:cs typeface="+mj-cs"/>
              </a:rPr>
              <a:t>أهمية الطوفان</a:t>
            </a:r>
            <a:endParaRPr lang="en-US" u="sng" dirty="0">
              <a:solidFill>
                <a:schemeClr val="tx1"/>
              </a:solidFill>
              <a:effectLst/>
              <a:ea typeface="+mj-ea"/>
              <a:cs typeface="+mj-cs"/>
            </a:endParaRPr>
          </a:p>
        </p:txBody>
      </p:sp>
      <p:pic>
        <p:nvPicPr>
          <p:cNvPr id="43013" name="Picture 5" descr="j03355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4" name="Rectangle 6"/>
          <p:cNvSpPr>
            <a:spLocks noChangeArrowheads="1"/>
          </p:cNvSpPr>
          <p:nvPr/>
        </p:nvSpPr>
        <p:spPr bwMode="auto">
          <a:xfrm>
            <a:off x="609600" y="3975100"/>
            <a:ext cx="6553200" cy="1815882"/>
          </a:xfrm>
          <a:prstGeom prst="rect">
            <a:avLst/>
          </a:prstGeom>
          <a:gradFill rotWithShape="1">
            <a:gsLst>
              <a:gs pos="0">
                <a:srgbClr val="0033CC"/>
              </a:gs>
              <a:gs pos="100000">
                <a:srgbClr val="0033CC">
                  <a:gamma/>
                  <a:shade val="46275"/>
                  <a:invGamma/>
                </a:srgbClr>
              </a:gs>
            </a:gsLst>
            <a:path path="shape">
              <a:fillToRect l="50000" t="50000" r="50000" b="50000"/>
            </a:path>
          </a:gradFill>
          <a:ln w="57150">
            <a:noFill/>
            <a:miter lim="800000"/>
            <a:headEnd/>
            <a:tailEnd/>
          </a:ln>
          <a:effectLst>
            <a:outerShdw blurRad="63500" dist="38099" dir="2700000" algn="ctr" rotWithShape="0">
              <a:schemeClr val="bg2">
                <a:alpha val="74998"/>
              </a:schemeClr>
            </a:outerShdw>
          </a:effectLst>
        </p:spPr>
        <p:txBody>
          <a:bodyPr>
            <a:spAutoFit/>
          </a:bodyPr>
          <a:lstStyle/>
          <a:p>
            <a:pPr algn="r" defTabSz="914400" fontAlgn="base">
              <a:spcBef>
                <a:spcPct val="0"/>
              </a:spcBef>
              <a:spcAft>
                <a:spcPct val="0"/>
              </a:spcAft>
              <a:defRPr/>
            </a:pPr>
            <a:r>
              <a:rPr lang="ar-SA" sz="2800" dirty="0"/>
              <a:t>إِذْ عَصَتْ قَدِيمًا، حِينَ كَانَتْ أَنَاةُ اللهِ تَنْتَظِرُ مَرَّةً فِي أَيَّامِ نُوحٍ، إِذْ كَانَ الْفُلْكُ يُبْنَى، الَّذِي فِيهِ خَلَصَ قَلِيلُونَ، أَيْ ثَمَانِي أَنْفُسٍ بِالْمَاءِ</a:t>
            </a:r>
            <a:r>
              <a:rPr lang="ar-JO" sz="2800" dirty="0"/>
              <a:t>.</a:t>
            </a:r>
          </a:p>
          <a:p>
            <a:pPr algn="r" defTabSz="914400" fontAlgn="base">
              <a:spcBef>
                <a:spcPct val="0"/>
              </a:spcBef>
              <a:spcAft>
                <a:spcPct val="0"/>
              </a:spcAft>
              <a:defRPr/>
            </a:pPr>
            <a:r>
              <a:rPr lang="ar-JO" sz="2800" dirty="0"/>
              <a:t>1 بطرس 3: 20</a:t>
            </a:r>
            <a:r>
              <a:rPr lang="ar-SA" sz="2800" dirty="0"/>
              <a:t> </a:t>
            </a:r>
            <a:endParaRPr lang="en-US" sz="2800" dirty="0">
              <a:solidFill>
                <a:srgbClr val="FFFFFF"/>
              </a:solidFill>
              <a:latin typeface="Arial"/>
              <a:ea typeface="ＭＳ Ｐゴシック" charset="0"/>
              <a:cs typeface="Arial"/>
            </a:endParaRPr>
          </a:p>
        </p:txBody>
      </p:sp>
      <p:sp>
        <p:nvSpPr>
          <p:cNvPr id="7" name="Rectangle 4"/>
          <p:cNvSpPr txBox="1">
            <a:spLocks noChangeArrowheads="1"/>
          </p:cNvSpPr>
          <p:nvPr/>
        </p:nvSpPr>
        <p:spPr bwMode="auto">
          <a:xfrm>
            <a:off x="461963" y="1127125"/>
            <a:ext cx="8686800" cy="2286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a:lstStyle>
          <a:p>
            <a:pPr algn="r" defTabSz="914400" rtl="1" eaLnBrk="1" hangingPunct="1">
              <a:buClr>
                <a:srgbClr val="FFFFCC"/>
              </a:buClr>
              <a:defRPr/>
            </a:pPr>
            <a:r>
              <a:rPr lang="ar-JO" altLang="ja-JP" sz="3600" b="1" dirty="0">
                <a:solidFill>
                  <a:srgbClr val="FFFFFF"/>
                </a:solidFill>
                <a:latin typeface="Arial" charset="0"/>
                <a:ea typeface="ＭＳ Ｐゴシック" charset="0"/>
                <a:cs typeface="ＭＳ Ｐゴシック" charset="0"/>
              </a:rPr>
              <a:t>دينونة الله البارة</a:t>
            </a:r>
            <a:endParaRPr lang="en-US" altLang="ja-JP" sz="3600" b="1" dirty="0">
              <a:solidFill>
                <a:srgbClr val="FFFFFF"/>
              </a:solidFill>
              <a:latin typeface="Arial" charset="0"/>
              <a:ea typeface="ＭＳ Ｐゴシック" charset="0"/>
              <a:cs typeface="ＭＳ Ｐゴシック" charset="0"/>
            </a:endParaRPr>
          </a:p>
          <a:p>
            <a:pPr algn="r" defTabSz="914400" rtl="1" eaLnBrk="1" hangingPunct="1">
              <a:buClr>
                <a:srgbClr val="FFFFCC"/>
              </a:buClr>
              <a:defRPr/>
            </a:pPr>
            <a:r>
              <a:rPr lang="ar-JO" altLang="ja-JP" sz="3600" b="1" dirty="0">
                <a:solidFill>
                  <a:srgbClr val="FFFFFF"/>
                </a:solidFill>
                <a:latin typeface="Arial" charset="0"/>
                <a:ea typeface="ＭＳ Ｐゴシック" charset="0"/>
                <a:cs typeface="ＭＳ Ｐゴシック" charset="0"/>
              </a:rPr>
              <a:t>فداء الله المنعم</a:t>
            </a:r>
            <a:endParaRPr lang="en-US" sz="3600" b="1" dirty="0">
              <a:solidFill>
                <a:srgbClr val="FFFFFF"/>
              </a:solidFill>
              <a:latin typeface="Arial" charset="0"/>
              <a:ea typeface="ＭＳ Ｐゴシック" charset="0"/>
              <a:cs typeface="ＭＳ Ｐゴシック" charset="0"/>
            </a:endParaRPr>
          </a:p>
          <a:p>
            <a:pPr algn="r" defTabSz="914400" rtl="1" eaLnBrk="1" hangingPunct="1">
              <a:buClr>
                <a:srgbClr val="FFFFCC"/>
              </a:buClr>
              <a:defRPr/>
            </a:pPr>
            <a:r>
              <a:rPr lang="ar-JO" sz="3600" b="1" dirty="0">
                <a:solidFill>
                  <a:srgbClr val="FFFFFF"/>
                </a:solidFill>
                <a:latin typeface="Arial" charset="0"/>
                <a:ea typeface="ＭＳ Ｐゴシック" charset="0"/>
                <a:cs typeface="ＭＳ Ｐゴシック" charset="0"/>
              </a:rPr>
              <a:t>معمودية الماء (1 بط 3: 20-21)</a:t>
            </a:r>
            <a:endParaRPr lang="en-US" sz="36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51797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p:cTn id="7" dur="1000" fill="hold"/>
                                        <p:tgtEl>
                                          <p:spTgt spid="43014"/>
                                        </p:tgtEl>
                                        <p:attrNameLst>
                                          <p:attrName>ppt_w</p:attrName>
                                        </p:attrNameLst>
                                      </p:cBhvr>
                                      <p:tavLst>
                                        <p:tav tm="0">
                                          <p:val>
                                            <p:fltVal val="0"/>
                                          </p:val>
                                        </p:tav>
                                        <p:tav tm="100000">
                                          <p:val>
                                            <p:strVal val="#ppt_w"/>
                                          </p:val>
                                        </p:tav>
                                      </p:tavLst>
                                    </p:anim>
                                    <p:anim calcmode="lin" valueType="num">
                                      <p:cBhvr>
                                        <p:cTn id="8" dur="1000" fill="hold"/>
                                        <p:tgtEl>
                                          <p:spTgt spid="43014"/>
                                        </p:tgtEl>
                                        <p:attrNameLst>
                                          <p:attrName>ppt_h</p:attrName>
                                        </p:attrNameLst>
                                      </p:cBhvr>
                                      <p:tavLst>
                                        <p:tav tm="0">
                                          <p:val>
                                            <p:fltVal val="0"/>
                                          </p:val>
                                        </p:tav>
                                        <p:tav tm="100000">
                                          <p:val>
                                            <p:strVal val="#ppt_h"/>
                                          </p:val>
                                        </p:tav>
                                      </p:tavLst>
                                    </p:anim>
                                    <p:anim calcmode="lin" valueType="num">
                                      <p:cBhvr>
                                        <p:cTn id="9" dur="1000" fill="hold"/>
                                        <p:tgtEl>
                                          <p:spTgt spid="430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iterate type="lt">
                                    <p:tmAbs val="75"/>
                                  </p:iterate>
                                  <p:childTnLst>
                                    <p:set>
                                      <p:cBhvr>
                                        <p:cTn id="14" dur="1" fill="hold">
                                          <p:stCondLst>
                                            <p:cond delay="74"/>
                                          </p:stCondLst>
                                        </p:cTn>
                                        <p:tgtEl>
                                          <p:spTgt spid="43013"/>
                                        </p:tgtEl>
                                        <p:attrNameLst>
                                          <p:attrName>style.visibility</p:attrName>
                                        </p:attrNameLst>
                                      </p:cBhvr>
                                      <p:to>
                                        <p:strVal val="visible"/>
                                      </p:to>
                                    </p:set>
                                  </p:childTnLst>
                                </p:cTn>
                              </p:par>
                            </p:childTnLst>
                          </p:cTn>
                        </p:par>
                        <p:par>
                          <p:cTn id="15" fill="hold" nodeType="afterGroup">
                            <p:stCondLst>
                              <p:cond delay="75"/>
                            </p:stCondLst>
                            <p:childTnLst>
                              <p:par>
                                <p:cTn id="16" presetID="3"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autoUpdateAnimBg="0"/>
      <p:bldP spid="7"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a:solidFill>
                  <a:schemeClr val="tx1"/>
                </a:solidFill>
                <a:latin typeface="Arial" charset="0"/>
                <a:ea typeface="ＭＳ Ｐゴシック" charset="0"/>
                <a:cs typeface="Arial" charset="0"/>
              </a:rPr>
              <a:t>Flood Legends</a:t>
            </a:r>
          </a:p>
        </p:txBody>
      </p:sp>
      <p:grpSp>
        <p:nvGrpSpPr>
          <p:cNvPr id="250882" name="Group 3"/>
          <p:cNvGrpSpPr>
            <a:grpSpLocks/>
          </p:cNvGrpSpPr>
          <p:nvPr/>
        </p:nvGrpSpPr>
        <p:grpSpPr bwMode="auto">
          <a:xfrm>
            <a:off x="-457200" y="2598738"/>
            <a:ext cx="3733800" cy="4340225"/>
            <a:chOff x="-192" y="1637"/>
            <a:chExt cx="2352" cy="2734"/>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6" name="Text Box 5"/>
            <p:cNvSpPr txBox="1">
              <a:spLocks noChangeArrowheads="1"/>
            </p:cNvSpPr>
            <p:nvPr/>
          </p:nvSpPr>
          <p:spPr bwMode="auto">
            <a:xfrm>
              <a:off x="1252" y="4080"/>
              <a:ext cx="902"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000000"/>
                  </a:solidFill>
                  <a:cs typeface="Arial" charset="0"/>
                </a:rPr>
                <a:t>الصين</a:t>
              </a:r>
              <a:endParaRPr lang="en-US" altLang="zh-CN" b="1" dirty="0">
                <a:solidFill>
                  <a:srgbClr val="000000"/>
                </a:solidFill>
                <a:cs typeface="Arial" charset="0"/>
              </a:endParaRPr>
            </a:p>
          </p:txBody>
        </p:sp>
      </p:grpSp>
      <p:grpSp>
        <p:nvGrpSpPr>
          <p:cNvPr id="250883" name="Group 6"/>
          <p:cNvGrpSpPr>
            <a:grpSpLocks/>
          </p:cNvGrpSpPr>
          <p:nvPr/>
        </p:nvGrpSpPr>
        <p:grpSpPr bwMode="auto">
          <a:xfrm>
            <a:off x="2627313" y="0"/>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000000"/>
                  </a:solidFill>
                  <a:cs typeface="Arial" charset="0"/>
                </a:rPr>
                <a:t>بابل</a:t>
              </a:r>
              <a:endParaRPr lang="en-US" altLang="zh-CN" b="1" dirty="0">
                <a:solidFill>
                  <a:srgbClr val="000000"/>
                </a:solidFill>
                <a:cs typeface="Arial" charset="0"/>
              </a:endParaRP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000000"/>
                  </a:solidFill>
                  <a:cs typeface="Arial" charset="0"/>
                </a:rPr>
                <a:t>المكسيك</a:t>
              </a:r>
              <a:endParaRPr lang="en-US" altLang="zh-CN" b="1" dirty="0">
                <a:solidFill>
                  <a:srgbClr val="000000"/>
                </a:solidFill>
                <a:cs typeface="Arial" charset="0"/>
              </a:endParaRPr>
            </a:p>
          </p:txBody>
        </p:sp>
      </p:grpSp>
      <p:sp>
        <p:nvSpPr>
          <p:cNvPr id="250885" name="WordArt 12"/>
          <p:cNvSpPr>
            <a:spLocks noChangeArrowheads="1" noChangeShapeType="1" noTextEdit="1"/>
          </p:cNvSpPr>
          <p:nvPr/>
        </p:nvSpPr>
        <p:spPr bwMode="auto">
          <a:xfrm>
            <a:off x="152400" y="1171575"/>
            <a:ext cx="3733800" cy="2028825"/>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270 من أساطير الطوفان</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508"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000000"/>
                  </a:solidFill>
                  <a:cs typeface="Arial" charset="0"/>
                </a:rPr>
                <a:t>هاواي</a:t>
              </a:r>
              <a:endParaRPr lang="en-US" altLang="zh-CN" b="1" dirty="0">
                <a:solidFill>
                  <a:srgbClr val="000000"/>
                </a:solidFill>
                <a:cs typeface="Arial" charset="0"/>
              </a:endParaRPr>
            </a:p>
          </p:txBody>
        </p:sp>
      </p:grpSp>
      <p:sp>
        <p:nvSpPr>
          <p:cNvPr id="250887" name="Text Box 16"/>
          <p:cNvSpPr txBox="1">
            <a:spLocks noChangeArrowheads="1"/>
          </p:cNvSpPr>
          <p:nvPr/>
        </p:nvSpPr>
        <p:spPr bwMode="auto">
          <a:xfrm>
            <a:off x="8410575" y="76200"/>
            <a:ext cx="7312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cs typeface="Arial" charset="0"/>
              </a:rPr>
              <a:t>83ت</a:t>
            </a:r>
            <a:endParaRPr lang="en-US" altLang="zh-CN" b="1" dirty="0">
              <a:solidFill>
                <a:srgbClr val="FFFFFF"/>
              </a:solidFill>
              <a:cs typeface="Arial" charset="0"/>
            </a:endParaRPr>
          </a:p>
        </p:txBody>
      </p:sp>
      <p:sp>
        <p:nvSpPr>
          <p:cNvPr id="250888" name="Text Box 17"/>
          <p:cNvSpPr txBox="1">
            <a:spLocks noChangeArrowheads="1"/>
          </p:cNvSpPr>
          <p:nvPr/>
        </p:nvSpPr>
        <p:spPr bwMode="auto">
          <a:xfrm>
            <a:off x="3348038" y="4278313"/>
            <a:ext cx="2879725"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sz="2000" b="1" u="sng" dirty="0">
                <a:solidFill>
                  <a:srgbClr val="FFFFFF"/>
                </a:solidFill>
                <a:cs typeface="Arial" charset="0"/>
              </a:rPr>
              <a:t>عناصر مشتركة</a:t>
            </a:r>
            <a:endParaRPr lang="en-US" altLang="zh-CN" sz="2000" b="1" u="sng" dirty="0">
              <a:solidFill>
                <a:srgbClr val="FFFFFF"/>
              </a:solidFill>
              <a:cs typeface="Arial" charset="0"/>
            </a:endParaRPr>
          </a:p>
          <a:p>
            <a:pPr algn="r" defTabSz="914400" rtl="1" fontAlgn="base">
              <a:spcBef>
                <a:spcPct val="50000"/>
              </a:spcBef>
              <a:spcAft>
                <a:spcPct val="0"/>
              </a:spcAft>
              <a:buFontTx/>
              <a:buChar char="•"/>
            </a:pPr>
            <a:r>
              <a:rPr lang="ar-JO" altLang="zh-CN" sz="2000" b="1" dirty="0">
                <a:solidFill>
                  <a:srgbClr val="FFFFFF"/>
                </a:solidFill>
                <a:cs typeface="Arial" charset="0"/>
              </a:rPr>
              <a:t> طوفان عالمي </a:t>
            </a:r>
            <a:endParaRPr lang="en-US" altLang="zh-CN" sz="2000" b="1" dirty="0">
              <a:solidFill>
                <a:srgbClr val="FFFFFF"/>
              </a:solidFill>
              <a:cs typeface="Arial" charset="0"/>
            </a:endParaRPr>
          </a:p>
          <a:p>
            <a:pPr algn="r" defTabSz="914400" rtl="1" fontAlgn="base">
              <a:spcBef>
                <a:spcPct val="50000"/>
              </a:spcBef>
              <a:spcAft>
                <a:spcPct val="0"/>
              </a:spcAft>
              <a:buFontTx/>
              <a:buChar char="•"/>
            </a:pPr>
            <a:r>
              <a:rPr lang="ar-JO" altLang="zh-CN" sz="2000" b="1" dirty="0">
                <a:solidFill>
                  <a:srgbClr val="FFFFFF"/>
                </a:solidFill>
                <a:cs typeface="Arial" charset="0"/>
              </a:rPr>
              <a:t> نجاة السفينة </a:t>
            </a:r>
            <a:endParaRPr lang="en-US" altLang="zh-CN" sz="2000" b="1" dirty="0">
              <a:solidFill>
                <a:srgbClr val="FFFFFF"/>
              </a:solidFill>
              <a:cs typeface="Arial" charset="0"/>
            </a:endParaRPr>
          </a:p>
          <a:p>
            <a:pPr algn="r" defTabSz="914400" rtl="1" fontAlgn="base">
              <a:spcBef>
                <a:spcPct val="50000"/>
              </a:spcBef>
              <a:spcAft>
                <a:spcPct val="0"/>
              </a:spcAft>
              <a:buFontTx/>
              <a:buChar char="•"/>
            </a:pPr>
            <a:r>
              <a:rPr lang="ar-JO" altLang="zh-CN" sz="2000" b="1" dirty="0">
                <a:solidFill>
                  <a:srgbClr val="FFFFFF"/>
                </a:solidFill>
                <a:cs typeface="Arial" charset="0"/>
              </a:rPr>
              <a:t> الركاب عائلة</a:t>
            </a:r>
            <a:endParaRPr lang="en-US" altLang="zh-CN" sz="2000" b="1" dirty="0">
              <a:solidFill>
                <a:srgbClr val="FFFFFF"/>
              </a:solidFill>
              <a:cs typeface="Arial" charset="0"/>
            </a:endParaRPr>
          </a:p>
          <a:p>
            <a:pPr defTabSz="914400" fontAlgn="base">
              <a:spcBef>
                <a:spcPct val="50000"/>
              </a:spcBef>
              <a:spcAft>
                <a:spcPct val="0"/>
              </a:spcAft>
              <a:buFontTx/>
              <a:buChar char="•"/>
            </a:pPr>
            <a:endParaRPr lang="zh-CN" altLang="en-US" sz="2000" b="1" dirty="0">
              <a:solidFill>
                <a:srgbClr val="FFFFFF"/>
              </a:solidFill>
              <a:cs typeface="Arial" charset="0"/>
            </a:endParaRPr>
          </a:p>
        </p:txBody>
      </p:sp>
    </p:spTree>
    <p:extLst>
      <p:ext uri="{BB962C8B-B14F-4D97-AF65-F5344CB8AC3E}">
        <p14:creationId xmlns:p14="http://schemas.microsoft.com/office/powerpoint/2010/main" val="1410501274"/>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252930"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9412" name="Text Box 4"/>
          <p:cNvSpPr txBox="1">
            <a:spLocks noChangeArrowheads="1"/>
          </p:cNvSpPr>
          <p:nvPr/>
        </p:nvSpPr>
        <p:spPr bwMode="auto">
          <a:xfrm>
            <a:off x="4876800" y="49530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2 بط 3: 3-4</a:t>
            </a:r>
            <a:endParaRPr lang="en-US" sz="3200" b="1" dirty="0">
              <a:solidFill>
                <a:srgbClr val="FFFFFF"/>
              </a:solidFill>
              <a:latin typeface="Arial"/>
              <a:ea typeface="ＭＳ Ｐゴシック" pitchFamily="-112" charset="-128"/>
              <a:cs typeface="Arial"/>
            </a:endParaRPr>
          </a:p>
        </p:txBody>
      </p:sp>
      <p:sp>
        <p:nvSpPr>
          <p:cNvPr id="1809413" name="Text Box 5"/>
          <p:cNvSpPr txBox="1">
            <a:spLocks noChangeArrowheads="1"/>
          </p:cNvSpPr>
          <p:nvPr/>
        </p:nvSpPr>
        <p:spPr bwMode="auto">
          <a:xfrm>
            <a:off x="533400" y="228600"/>
            <a:ext cx="8359775"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i="1" dirty="0">
                <a:solidFill>
                  <a:srgbClr val="FFFFFF"/>
                </a:solidFill>
                <a:cs typeface="Arial" charset="0"/>
              </a:rPr>
              <a:t>عالمين هذا أولاً أنه سيأتي في آخر الأيام قوم </a:t>
            </a:r>
            <a:r>
              <a:rPr lang="ar-JO" sz="3600" b="1" i="1" dirty="0">
                <a:solidFill>
                  <a:srgbClr val="FFFF00"/>
                </a:solidFill>
                <a:cs typeface="Arial" charset="0"/>
              </a:rPr>
              <a:t>مستهزئون </a:t>
            </a:r>
            <a:r>
              <a:rPr lang="ar-JO" sz="3600" b="1" i="1" dirty="0">
                <a:solidFill>
                  <a:schemeClr val="bg1"/>
                </a:solidFill>
                <a:cs typeface="Arial" charset="0"/>
              </a:rPr>
              <a:t>سالكين بحسب شهوات أنفسهم و قائلين أين هو موعد مجيئه لأنه من حين رقد الآباء </a:t>
            </a:r>
            <a:r>
              <a:rPr lang="ar-JO" sz="3600" b="1" i="1" dirty="0">
                <a:solidFill>
                  <a:srgbClr val="FFFF00"/>
                </a:solidFill>
                <a:cs typeface="Arial" charset="0"/>
              </a:rPr>
              <a:t>كل شيء باق هكذا من بدء الخليقة</a:t>
            </a:r>
            <a:endParaRPr lang="en-US" sz="3600" b="1" i="1" dirty="0">
              <a:solidFill>
                <a:srgbClr val="FFFF00"/>
              </a:solidFill>
              <a:cs typeface="Arial" charset="0"/>
            </a:endParaRPr>
          </a:p>
        </p:txBody>
      </p:sp>
      <p:sp>
        <p:nvSpPr>
          <p:cNvPr id="1809414" name="Rectangle 6"/>
          <p:cNvSpPr>
            <a:spLocks noGrp="1" noChangeArrowheads="1"/>
          </p:cNvSpPr>
          <p:nvPr>
            <p:ph type="title" idx="4294967295"/>
          </p:nvPr>
        </p:nvSpPr>
        <p:spPr>
          <a:xfrm>
            <a:off x="0" y="5715000"/>
            <a:ext cx="9144000" cy="1143000"/>
          </a:xfrm>
        </p:spPr>
        <p:txBody>
          <a:bodyPr/>
          <a:lstStyle/>
          <a:p>
            <a:pPr eaLnBrk="1" hangingPunct="1"/>
            <a:r>
              <a:rPr lang="ar-JO" altLang="zh-CN" sz="4000" dirty="0">
                <a:solidFill>
                  <a:schemeClr val="bg1"/>
                </a:solidFill>
                <a:latin typeface="Arial" charset="0"/>
                <a:ea typeface="ＭＳ Ｐゴシック" charset="0"/>
              </a:rPr>
              <a:t>المستهزئون يؤمنون بالتوحيد</a:t>
            </a:r>
            <a:endParaRPr lang="en-US" altLang="zh-CN" sz="40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730441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9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4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pic>
        <p:nvPicPr>
          <p:cNvPr id="254978"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1460" name="Text Box 4"/>
          <p:cNvSpPr txBox="1">
            <a:spLocks noChangeArrowheads="1"/>
          </p:cNvSpPr>
          <p:nvPr/>
        </p:nvSpPr>
        <p:spPr bwMode="auto">
          <a:xfrm>
            <a:off x="4552950" y="52578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a:ea typeface="ＭＳ Ｐゴシック" pitchFamily="-112" charset="-128"/>
                <a:cs typeface="Arial"/>
              </a:rPr>
              <a:t>2 بط 3: 5-7</a:t>
            </a:r>
            <a:endParaRPr lang="en-US" sz="3200" b="1" dirty="0">
              <a:solidFill>
                <a:srgbClr val="FFFFFF"/>
              </a:solidFill>
              <a:latin typeface="Arial"/>
              <a:ea typeface="ＭＳ Ｐゴシック" pitchFamily="-112" charset="-128"/>
              <a:cs typeface="Arial"/>
            </a:endParaRPr>
          </a:p>
        </p:txBody>
      </p:sp>
      <p:sp>
        <p:nvSpPr>
          <p:cNvPr id="1811461" name="Text Box 5"/>
          <p:cNvSpPr txBox="1">
            <a:spLocks noChangeArrowheads="1"/>
          </p:cNvSpPr>
          <p:nvPr/>
        </p:nvSpPr>
        <p:spPr bwMode="auto">
          <a:xfrm>
            <a:off x="323850" y="-26988"/>
            <a:ext cx="8532813"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i="1" dirty="0">
                <a:solidFill>
                  <a:srgbClr val="FFFFFF"/>
                </a:solidFill>
                <a:cs typeface="Arial" charset="0"/>
              </a:rPr>
              <a:t>لأن هذا يخفى عليهم بإرادتهم أن السماوات كانت منذ القديم </a:t>
            </a:r>
            <a:r>
              <a:rPr lang="ar-JO" sz="3600" b="1" i="1" dirty="0">
                <a:solidFill>
                  <a:srgbClr val="FFFF00"/>
                </a:solidFill>
                <a:cs typeface="Arial" charset="0"/>
              </a:rPr>
              <a:t>و الأرض بكلمة الله قائمة من الماء </a:t>
            </a:r>
            <a:r>
              <a:rPr lang="ar-JO" sz="3600" b="1" i="1" dirty="0">
                <a:solidFill>
                  <a:srgbClr val="FFFFFF"/>
                </a:solidFill>
                <a:cs typeface="Arial" charset="0"/>
              </a:rPr>
              <a:t>و بالماء اللواتي بهن العالم الكائن حينئذ فاض عليه الماء فهلك و أما السماوات و </a:t>
            </a:r>
            <a:r>
              <a:rPr lang="ar-JO" sz="3600" b="1" i="1" dirty="0">
                <a:solidFill>
                  <a:srgbClr val="FFFF00"/>
                </a:solidFill>
                <a:cs typeface="Arial" charset="0"/>
              </a:rPr>
              <a:t>الأرض الكائنة الآن فهي مخزونة </a:t>
            </a:r>
            <a:r>
              <a:rPr lang="ar-JO" sz="3600" b="1" i="1" dirty="0">
                <a:solidFill>
                  <a:srgbClr val="FFFFFF"/>
                </a:solidFill>
                <a:cs typeface="Arial" charset="0"/>
              </a:rPr>
              <a:t>بتلك الكلمة عينها محفوظة للنار إلى يوم الدين و هلاك الناس الفجار</a:t>
            </a:r>
            <a:endParaRPr lang="en-US" sz="3600" b="1" i="1" dirty="0">
              <a:solidFill>
                <a:srgbClr val="FFFFFF"/>
              </a:solidFill>
              <a:cs typeface="Arial" charset="0"/>
            </a:endParaRPr>
          </a:p>
        </p:txBody>
      </p:sp>
      <p:sp>
        <p:nvSpPr>
          <p:cNvPr id="254981" name="Rectangle 6"/>
          <p:cNvSpPr>
            <a:spLocks noGrp="1" noChangeArrowheads="1"/>
          </p:cNvSpPr>
          <p:nvPr>
            <p:ph type="title" idx="4294967295"/>
          </p:nvPr>
        </p:nvSpPr>
        <p:spPr>
          <a:xfrm>
            <a:off x="-107950" y="5715000"/>
            <a:ext cx="9251950" cy="1143000"/>
          </a:xfrm>
        </p:spPr>
        <p:txBody>
          <a:bodyPr/>
          <a:lstStyle/>
          <a:p>
            <a:pPr eaLnBrk="1" hangingPunct="1"/>
            <a:r>
              <a:rPr lang="ar-JO" altLang="zh-CN" sz="4000" dirty="0">
                <a:solidFill>
                  <a:schemeClr val="bg1"/>
                </a:solidFill>
                <a:latin typeface="Arial" charset="0"/>
                <a:ea typeface="ＭＳ Ｐゴシック" charset="0"/>
              </a:rPr>
              <a:t>المستهزئون يشككون بالطوفان</a:t>
            </a:r>
            <a:endParaRPr lang="en-US" altLang="zh-CN" sz="4000" dirty="0">
              <a:latin typeface="Arial" charset="0"/>
              <a:ea typeface="ＭＳ Ｐゴシック" charset="0"/>
            </a:endParaRPr>
          </a:p>
        </p:txBody>
      </p:sp>
    </p:spTree>
    <p:extLst>
      <p:ext uri="{BB962C8B-B14F-4D97-AF65-F5344CB8AC3E}">
        <p14:creationId xmlns:p14="http://schemas.microsoft.com/office/powerpoint/2010/main" val="302455213"/>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6096000" y="609600"/>
            <a:ext cx="2819400" cy="4724400"/>
          </a:xfrm>
        </p:spPr>
        <p:txBody>
          <a:bodyPr/>
          <a:lstStyle/>
          <a:p>
            <a:pPr eaLnBrk="1" hangingPunct="1"/>
            <a:r>
              <a:rPr lang="ar-JO" altLang="ja-JP" dirty="0">
                <a:solidFill>
                  <a:srgbClr val="FFFF00"/>
                </a:solidFill>
                <a:latin typeface="Arial" charset="0"/>
                <a:ea typeface="ＭＳ Ｐゴシック" charset="0"/>
              </a:rPr>
              <a:t>لماذا لا يوجد </a:t>
            </a:r>
            <a:r>
              <a:rPr lang="ar-JO" altLang="ja-JP" dirty="0">
                <a:latin typeface="Arial" charset="0"/>
                <a:ea typeface="ＭＳ Ｐゴシック" charset="0"/>
              </a:rPr>
              <a:t>ديناصورات على فلك نوح ؟</a:t>
            </a:r>
            <a:endParaRPr lang="en-US" altLang="zh-CN" dirty="0">
              <a:latin typeface="Arial" charset="0"/>
              <a:ea typeface="ＭＳ Ｐゴシック" charset="0"/>
            </a:endParaRPr>
          </a:p>
        </p:txBody>
      </p:sp>
      <p:pic>
        <p:nvPicPr>
          <p:cNvPr id="25702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56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92768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3394"/>
                                        </p:tgtEl>
                                        <p:attrNameLst>
                                          <p:attrName>style.visibility</p:attrName>
                                        </p:attrNameLst>
                                      </p:cBhvr>
                                      <p:to>
                                        <p:strVal val="visible"/>
                                      </p:to>
                                    </p:set>
                                    <p:animEffect transition="in" filter="dissolve">
                                      <p:cBhvr>
                                        <p:cTn id="7" dur="500"/>
                                        <p:tgtEl>
                                          <p:spTgt spid="443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a:xfrm>
            <a:off x="838200" y="457200"/>
            <a:ext cx="6172200" cy="990600"/>
          </a:xfrm>
          <a:solidFill>
            <a:srgbClr val="800080"/>
          </a:solidFill>
        </p:spPr>
        <p:txBody>
          <a:bodyPr/>
          <a:lstStyle/>
          <a:p>
            <a:pPr eaLnBrk="1" hangingPunct="1"/>
            <a:r>
              <a:rPr lang="ar-JO" altLang="zh-CN" sz="4000" dirty="0">
                <a:solidFill>
                  <a:schemeClr val="bg1"/>
                </a:solidFill>
                <a:latin typeface="Arial" charset="0"/>
                <a:ea typeface="ＭＳ Ｐゴシック" charset="0"/>
              </a:rPr>
              <a:t>عاشت الديناصورات مؤخراً</a:t>
            </a:r>
            <a:endParaRPr lang="en-US" altLang="zh-CN" sz="4000" dirty="0">
              <a:solidFill>
                <a:schemeClr val="bg1"/>
              </a:solidFill>
              <a:latin typeface="Arial" charset="0"/>
              <a:ea typeface="ＭＳ Ｐゴシック" charset="0"/>
            </a:endParaRPr>
          </a:p>
        </p:txBody>
      </p:sp>
      <p:pic>
        <p:nvPicPr>
          <p:cNvPr id="25907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6275" y="0"/>
            <a:ext cx="211772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259075" name="Rectangle 4"/>
          <p:cNvSpPr>
            <a:spLocks noChangeArrowheads="1"/>
          </p:cNvSpPr>
          <p:nvPr/>
        </p:nvSpPr>
        <p:spPr bwMode="auto">
          <a:xfrm>
            <a:off x="304800" y="2667000"/>
            <a:ext cx="8534400" cy="2763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54013" indent="-354013" algn="r" defTabSz="914400" rtl="1" fontAlgn="base">
              <a:lnSpc>
                <a:spcPct val="90000"/>
              </a:lnSpc>
              <a:spcBef>
                <a:spcPct val="20000"/>
              </a:spcBef>
              <a:spcAft>
                <a:spcPct val="0"/>
              </a:spcAft>
              <a:buFontTx/>
              <a:buChar char="•"/>
            </a:pPr>
            <a:r>
              <a:rPr lang="ar-JO" altLang="zh-CN" sz="2800" dirty="0">
                <a:solidFill>
                  <a:schemeClr val="bg1"/>
                </a:solidFill>
                <a:latin typeface="Arial" charset="0"/>
                <a:ea typeface="ＭＳ Ｐゴシック" charset="0"/>
                <a:cs typeface="Arial" charset="0"/>
              </a:rPr>
              <a:t>بهيموث – عملاق نباتي</a:t>
            </a:r>
            <a:r>
              <a:rPr lang="en-US" altLang="zh-CN" sz="2800" dirty="0">
                <a:solidFill>
                  <a:schemeClr val="bg1"/>
                </a:solidFill>
                <a:latin typeface="Arial" charset="0"/>
                <a:ea typeface="ＭＳ Ｐゴシック" charset="0"/>
                <a:cs typeface="Arial" charset="0"/>
              </a:rPr>
              <a:t> </a:t>
            </a:r>
            <a:r>
              <a:rPr lang="ar-JO" altLang="zh-CN" sz="2800" dirty="0">
                <a:solidFill>
                  <a:schemeClr val="bg1"/>
                </a:solidFill>
                <a:latin typeface="Arial" charset="0"/>
                <a:ea typeface="ＭＳ Ｐゴシック" charset="0"/>
                <a:cs typeface="Arial" charset="0"/>
              </a:rPr>
              <a:t>(أيوب 40: 15-24)</a:t>
            </a:r>
            <a:endParaRPr lang="en-US" altLang="zh-CN" sz="2800" dirty="0">
              <a:solidFill>
                <a:schemeClr val="bg1"/>
              </a:solidFill>
              <a:latin typeface="Arial" charset="0"/>
              <a:ea typeface="ＭＳ Ｐゴシック" charset="0"/>
              <a:cs typeface="Arial" charset="0"/>
            </a:endParaRPr>
          </a:p>
          <a:p>
            <a:pPr marL="354013" indent="-354013" algn="r" defTabSz="914400" rtl="1" fontAlgn="base">
              <a:lnSpc>
                <a:spcPct val="90000"/>
              </a:lnSpc>
              <a:spcBef>
                <a:spcPct val="20000"/>
              </a:spcBef>
              <a:spcAft>
                <a:spcPct val="0"/>
              </a:spcAft>
              <a:buFontTx/>
              <a:buChar char="•"/>
            </a:pPr>
            <a:r>
              <a:rPr lang="ar-JO" altLang="zh-CN" sz="2800" dirty="0">
                <a:solidFill>
                  <a:schemeClr val="bg1"/>
                </a:solidFill>
                <a:latin typeface="Arial" charset="0"/>
                <a:ea typeface="ＭＳ Ｐゴシック" charset="0"/>
                <a:cs typeface="Arial" charset="0"/>
              </a:rPr>
              <a:t>لوياثان – آكل لحوم شرس (أيوب 41)</a:t>
            </a:r>
            <a:endParaRPr lang="en-US" altLang="zh-CN" sz="2800" dirty="0">
              <a:solidFill>
                <a:schemeClr val="bg1"/>
              </a:solidFill>
              <a:latin typeface="Arial" charset="0"/>
              <a:ea typeface="ＭＳ Ｐゴシック" charset="0"/>
              <a:cs typeface="Arial" charset="0"/>
            </a:endParaRPr>
          </a:p>
          <a:p>
            <a:pPr marL="354013" indent="-354013" algn="r" defTabSz="914400" rtl="1" fontAlgn="base">
              <a:lnSpc>
                <a:spcPct val="90000"/>
              </a:lnSpc>
              <a:spcBef>
                <a:spcPct val="20000"/>
              </a:spcBef>
              <a:spcAft>
                <a:spcPct val="0"/>
              </a:spcAft>
              <a:buFontTx/>
              <a:buChar char="•"/>
            </a:pPr>
            <a:r>
              <a:rPr lang="ar-JO" sz="2800" dirty="0">
                <a:solidFill>
                  <a:schemeClr val="bg1"/>
                </a:solidFill>
              </a:rPr>
              <a:t>قُتل الملك البريطاني مورفيدوس على يد وحش "ابتلعه ... سمكة كبيرة تبتلع سمكة صغيرة" (336 قبل الميلاد)</a:t>
            </a:r>
            <a:endParaRPr lang="en-US" sz="2800" dirty="0">
              <a:solidFill>
                <a:schemeClr val="bg1"/>
              </a:solidFill>
            </a:endParaRPr>
          </a:p>
          <a:p>
            <a:pPr marL="354013" indent="-354013" algn="r" defTabSz="914400" rtl="1" fontAlgn="base">
              <a:lnSpc>
                <a:spcPct val="90000"/>
              </a:lnSpc>
              <a:spcBef>
                <a:spcPct val="20000"/>
              </a:spcBef>
              <a:spcAft>
                <a:spcPct val="0"/>
              </a:spcAft>
              <a:buFontTx/>
              <a:buChar char="•"/>
            </a:pPr>
            <a:r>
              <a:rPr lang="ar-JO" sz="2800" dirty="0">
                <a:solidFill>
                  <a:schemeClr val="bg1"/>
                </a:solidFill>
              </a:rPr>
              <a:t>قتل وحش عام 1693 في بيد يير أفانك ، إنجلترا</a:t>
            </a:r>
            <a:endParaRPr lang="en-US" sz="2800" dirty="0">
              <a:solidFill>
                <a:schemeClr val="bg1"/>
              </a:solidFill>
            </a:endParaRPr>
          </a:p>
          <a:p>
            <a:pPr marL="354013" indent="-354013" algn="r" defTabSz="914400" rtl="1" fontAlgn="base">
              <a:lnSpc>
                <a:spcPct val="90000"/>
              </a:lnSpc>
              <a:spcBef>
                <a:spcPct val="20000"/>
              </a:spcBef>
              <a:spcAft>
                <a:spcPct val="0"/>
              </a:spcAft>
              <a:buFontTx/>
              <a:buChar char="•"/>
            </a:pPr>
            <a:r>
              <a:rPr lang="ar-JO" sz="2800" dirty="0">
                <a:solidFill>
                  <a:schemeClr val="bg1"/>
                </a:solidFill>
              </a:rPr>
              <a:t>تم الإبلاغ عن الوحوش في ما يقرب من 200 مكان في إنجلترا وحدها</a:t>
            </a:r>
            <a:endParaRPr lang="en-US" altLang="zh-CN" sz="28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763615226"/>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7491" name="Picture 3"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3" name="Text Box 5"/>
          <p:cNvSpPr txBox="1">
            <a:spLocks noChangeArrowheads="1"/>
          </p:cNvSpPr>
          <p:nvPr/>
        </p:nvSpPr>
        <p:spPr bwMode="auto">
          <a:xfrm>
            <a:off x="5556250" y="4357688"/>
            <a:ext cx="1082675" cy="30797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p>
            <a:pPr algn="ctr" defTabSz="914400" fontAlgn="base">
              <a:spcBef>
                <a:spcPct val="0"/>
              </a:spcBef>
              <a:spcAft>
                <a:spcPct val="0"/>
              </a:spcAft>
              <a:defRPr/>
            </a:pPr>
            <a:r>
              <a:rPr lang="en-US" sz="1400">
                <a:solidFill>
                  <a:srgbClr val="FFFFFF"/>
                </a:solidFill>
                <a:latin typeface="Arial"/>
                <a:ea typeface="ＭＳ Ｐゴシック" pitchFamily="-112" charset="-128"/>
                <a:cs typeface="Arial"/>
              </a:rPr>
              <a:t>DENMARK</a:t>
            </a:r>
          </a:p>
        </p:txBody>
      </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pic>
        <p:nvPicPr>
          <p:cNvPr id="44749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84800" y="1219200"/>
            <a:ext cx="3759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447497" name="Rectangle 9"/>
          <p:cNvSpPr>
            <a:spLocks noChangeArrowheads="1"/>
          </p:cNvSpPr>
          <p:nvPr/>
        </p:nvSpPr>
        <p:spPr bwMode="auto">
          <a:xfrm>
            <a:off x="228600" y="1844675"/>
            <a:ext cx="6248400"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lnSpc>
                <a:spcPct val="90000"/>
              </a:lnSpc>
              <a:spcBef>
                <a:spcPct val="20000"/>
              </a:spcBef>
              <a:spcAft>
                <a:spcPct val="0"/>
              </a:spcAft>
              <a:buFontTx/>
              <a:buChar char="•"/>
            </a:pPr>
            <a:r>
              <a:rPr lang="ar-JO" altLang="zh-CN" sz="2800" dirty="0">
                <a:solidFill>
                  <a:schemeClr val="bg1"/>
                </a:solidFill>
                <a:latin typeface="Arial" charset="0"/>
                <a:ea typeface="ＭＳ Ｐゴシック" charset="0"/>
                <a:cs typeface="Arial" charset="0"/>
              </a:rPr>
              <a:t>تمجد قصيدة دنماركية بياولف (495-583 م) ملك لاحقاً لمدة 50 سنة</a:t>
            </a:r>
            <a:endParaRPr lang="en-US" altLang="ja-JP" sz="2800" dirty="0">
              <a:solidFill>
                <a:schemeClr val="bg1"/>
              </a:solidFill>
              <a:latin typeface="Arial" charset="0"/>
              <a:ea typeface="ＭＳ Ｐゴシック" charset="0"/>
              <a:cs typeface="Arial" charset="0"/>
            </a:endParaRPr>
          </a:p>
          <a:p>
            <a:pPr marL="342900" indent="-342900" algn="r" defTabSz="914400" rtl="1" fontAlgn="base">
              <a:lnSpc>
                <a:spcPct val="90000"/>
              </a:lnSpc>
              <a:spcBef>
                <a:spcPct val="20000"/>
              </a:spcBef>
              <a:spcAft>
                <a:spcPct val="0"/>
              </a:spcAft>
              <a:buFontTx/>
              <a:buChar char="•"/>
            </a:pPr>
            <a:r>
              <a:rPr lang="ar-JO" altLang="ja-JP" sz="2800" dirty="0">
                <a:solidFill>
                  <a:schemeClr val="bg1"/>
                </a:solidFill>
                <a:latin typeface="Arial" charset="0"/>
                <a:ea typeface="ＭＳ Ｐゴシック" charset="0"/>
                <a:cs typeface="Arial" charset="0"/>
              </a:rPr>
              <a:t>الوحش جريندل (طاحونة مدمرة) افترس الدنماركيين لمدة 12 سنة (503-515 م)</a:t>
            </a:r>
            <a:endParaRPr lang="en-US" altLang="ja-JP" sz="2800" dirty="0">
              <a:solidFill>
                <a:schemeClr val="bg1"/>
              </a:solidFill>
              <a:latin typeface="Arial" charset="0"/>
              <a:ea typeface="ＭＳ Ｐゴシック" charset="0"/>
              <a:cs typeface="Arial" charset="0"/>
            </a:endParaRPr>
          </a:p>
          <a:p>
            <a:pPr marL="342900" indent="-342900" algn="r" defTabSz="914400" rtl="1" fontAlgn="base">
              <a:lnSpc>
                <a:spcPct val="90000"/>
              </a:lnSpc>
              <a:spcBef>
                <a:spcPct val="20000"/>
              </a:spcBef>
              <a:spcAft>
                <a:spcPct val="0"/>
              </a:spcAft>
              <a:buFontTx/>
              <a:buChar char="•"/>
            </a:pPr>
            <a:r>
              <a:rPr lang="ar-JO" sz="2800" dirty="0">
                <a:solidFill>
                  <a:schemeClr val="bg1"/>
                </a:solidFill>
              </a:rPr>
              <a:t>قام هذا البطل بإزالة الحيوانات الوحشية من الممرات البحرية بين الدنمارك والسويد</a:t>
            </a:r>
          </a:p>
          <a:p>
            <a:pPr marL="342900" indent="-342900" algn="r" defTabSz="914400" rtl="1" fontAlgn="base">
              <a:lnSpc>
                <a:spcPct val="90000"/>
              </a:lnSpc>
              <a:spcBef>
                <a:spcPct val="20000"/>
              </a:spcBef>
              <a:spcAft>
                <a:spcPct val="0"/>
              </a:spcAft>
              <a:buFontTx/>
              <a:buChar char="•"/>
            </a:pPr>
            <a:r>
              <a:rPr lang="ar-JO" sz="2800" dirty="0">
                <a:solidFill>
                  <a:schemeClr val="bg1"/>
                </a:solidFill>
              </a:rPr>
              <a:t>ثم سحب ذراع جريندل الصغيرة ، التي تراجعت إلى كهفه ونزفت حتى الموت</a:t>
            </a:r>
            <a:endParaRPr lang="en-US" altLang="zh-CN" sz="2800" dirty="0">
              <a:solidFill>
                <a:schemeClr val="bg1"/>
              </a:solidFill>
              <a:latin typeface="Arial" charset="0"/>
              <a:ea typeface="ＭＳ Ｐゴシック" charset="0"/>
              <a:cs typeface="Arial" charset="0"/>
            </a:endParaRPr>
          </a:p>
        </p:txBody>
      </p:sp>
      <p:sp>
        <p:nvSpPr>
          <p:cNvPr id="569348" name="Rectangle 4"/>
          <p:cNvSpPr>
            <a:spLocks noGrp="1" noChangeArrowheads="1"/>
          </p:cNvSpPr>
          <p:nvPr>
            <p:ph type="title"/>
          </p:nvPr>
        </p:nvSpPr>
        <p:spPr>
          <a:xfrm>
            <a:off x="-36512" y="502568"/>
            <a:ext cx="9180512" cy="838200"/>
          </a:xfrm>
          <a:ln>
            <a:miter lim="800000"/>
            <a:headEnd/>
            <a:tailEnd/>
          </a:ln>
        </p:spPr>
        <p:txBody>
          <a:bodyPr>
            <a:scene3d>
              <a:camera prst="orthographicFront"/>
              <a:lightRig rig="soft" dir="t">
                <a:rot lat="0" lon="0" rev="10800000"/>
              </a:lightRig>
            </a:scene3d>
            <a:sp3d>
              <a:bevelT w="27940" h="12700"/>
              <a:contourClr>
                <a:srgbClr val="DDDDDD"/>
              </a:contourClr>
            </a:sp3d>
          </a:bodyPr>
          <a:lstStyle/>
          <a:p>
            <a:pPr eaLnBrk="1" hangingPunct="1">
              <a:defRPr/>
            </a:pPr>
            <a:r>
              <a:rPr lang="ar-JO" sz="4000" b="1" i="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rPr>
              <a:t>بياولف و مخلوقات الدنمارك</a:t>
            </a:r>
            <a:endParaRPr lang="en-US" sz="4000" b="1" spc="150" dirty="0">
              <a:ln w="11430"/>
              <a:solidFill>
                <a:srgbClr val="F8F8F8"/>
              </a:solidFill>
              <a:effectLst>
                <a:outerShdw blurRad="25400" algn="tl" rotWithShape="0">
                  <a:srgbClr val="000000">
                    <a:alpha val="43000"/>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2506605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47490"/>
                                        </p:tgtEl>
                                        <p:attrNameLst>
                                          <p:attrName>style.visibility</p:attrName>
                                        </p:attrNameLst>
                                      </p:cBhvr>
                                      <p:to>
                                        <p:strVal val="visible"/>
                                      </p:to>
                                    </p:set>
                                    <p:anim calcmode="lin" valueType="num">
                                      <p:cBhvr additive="base">
                                        <p:cTn id="12" dur="500" fill="hold"/>
                                        <p:tgtEl>
                                          <p:spTgt spid="447490"/>
                                        </p:tgtEl>
                                        <p:attrNameLst>
                                          <p:attrName>ppt_x</p:attrName>
                                        </p:attrNameLst>
                                      </p:cBhvr>
                                      <p:tavLst>
                                        <p:tav tm="0">
                                          <p:val>
                                            <p:strVal val="#ppt_x"/>
                                          </p:val>
                                        </p:tav>
                                        <p:tav tm="100000">
                                          <p:val>
                                            <p:strVal val="#ppt_x"/>
                                          </p:val>
                                        </p:tav>
                                      </p:tavLst>
                                    </p:anim>
                                    <p:anim calcmode="lin" valueType="num">
                                      <p:cBhvr additive="base">
                                        <p:cTn id="13" dur="500" fill="hold"/>
                                        <p:tgtEl>
                                          <p:spTgt spid="44749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447497">
                                            <p:txEl>
                                              <p:pRg st="0" end="0"/>
                                            </p:txEl>
                                          </p:spTgt>
                                        </p:tgtEl>
                                        <p:attrNameLst>
                                          <p:attrName>style.visibility</p:attrName>
                                        </p:attrNameLst>
                                      </p:cBhvr>
                                      <p:to>
                                        <p:strVal val="visible"/>
                                      </p:to>
                                    </p:set>
                                    <p:animEffect transition="in" filter="plus(in)">
                                      <p:cBhvr>
                                        <p:cTn id="18" dur="2000"/>
                                        <p:tgtEl>
                                          <p:spTgt spid="44749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447497">
                                            <p:txEl>
                                              <p:pRg st="1" end="1"/>
                                            </p:txEl>
                                          </p:spTgt>
                                        </p:tgtEl>
                                        <p:attrNameLst>
                                          <p:attrName>style.visibility</p:attrName>
                                        </p:attrNameLst>
                                      </p:cBhvr>
                                      <p:to>
                                        <p:strVal val="visible"/>
                                      </p:to>
                                    </p:set>
                                    <p:animEffect transition="in" filter="plus(in)">
                                      <p:cBhvr>
                                        <p:cTn id="23" dur="2000"/>
                                        <p:tgtEl>
                                          <p:spTgt spid="447497">
                                            <p:txEl>
                                              <p:pRg st="1" end="1"/>
                                            </p:txEl>
                                          </p:spTgt>
                                        </p:tgtEl>
                                      </p:cBhvr>
                                    </p:animEffect>
                                  </p:childTnLst>
                                </p:cTn>
                              </p:par>
                            </p:childTnLst>
                          </p:cTn>
                        </p:par>
                        <p:par>
                          <p:cTn id="24" fill="hold" nodeType="afterGroup">
                            <p:stCondLst>
                              <p:cond delay="2000"/>
                            </p:stCondLst>
                            <p:childTnLst>
                              <p:par>
                                <p:cTn id="25" presetID="20" presetClass="entr" presetSubtype="0" fill="hold" grpId="0" nodeType="afterEffect">
                                  <p:stCondLst>
                                    <p:cond delay="0"/>
                                  </p:stCondLst>
                                  <p:childTnLst>
                                    <p:set>
                                      <p:cBhvr>
                                        <p:cTn id="26" dur="1" fill="hold">
                                          <p:stCondLst>
                                            <p:cond delay="0"/>
                                          </p:stCondLst>
                                        </p:cTn>
                                        <p:tgtEl>
                                          <p:spTgt spid="447494"/>
                                        </p:tgtEl>
                                        <p:attrNameLst>
                                          <p:attrName>style.visibility</p:attrName>
                                        </p:attrNameLst>
                                      </p:cBhvr>
                                      <p:to>
                                        <p:strVal val="visible"/>
                                      </p:to>
                                    </p:set>
                                    <p:animEffect transition="in" filter="wedge">
                                      <p:cBhvr>
                                        <p:cTn id="27" dur="2000"/>
                                        <p:tgtEl>
                                          <p:spTgt spid="44749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3" presetClass="entr" presetSubtype="16" fill="hold" grpId="0" nodeType="clickEffect">
                                  <p:stCondLst>
                                    <p:cond delay="0"/>
                                  </p:stCondLst>
                                  <p:childTnLst>
                                    <p:set>
                                      <p:cBhvr>
                                        <p:cTn id="31" dur="1" fill="hold">
                                          <p:stCondLst>
                                            <p:cond delay="0"/>
                                          </p:stCondLst>
                                        </p:cTn>
                                        <p:tgtEl>
                                          <p:spTgt spid="447497">
                                            <p:txEl>
                                              <p:pRg st="2" end="2"/>
                                            </p:txEl>
                                          </p:spTgt>
                                        </p:tgtEl>
                                        <p:attrNameLst>
                                          <p:attrName>style.visibility</p:attrName>
                                        </p:attrNameLst>
                                      </p:cBhvr>
                                      <p:to>
                                        <p:strVal val="visible"/>
                                      </p:to>
                                    </p:set>
                                    <p:animEffect transition="in" filter="plus(in)">
                                      <p:cBhvr>
                                        <p:cTn id="32" dur="2000"/>
                                        <p:tgtEl>
                                          <p:spTgt spid="447497">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47495"/>
                                        </p:tgtEl>
                                        <p:attrNameLst>
                                          <p:attrName>style.visibility</p:attrName>
                                        </p:attrNameLst>
                                      </p:cBhvr>
                                      <p:to>
                                        <p:strVal val="visible"/>
                                      </p:to>
                                    </p:set>
                                    <p:animEffect transition="in" filter="dissolve">
                                      <p:cBhvr>
                                        <p:cTn id="37"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pic>
        <p:nvPicPr>
          <p:cNvPr id="2" name="Picture 1"/>
          <p:cNvPicPr>
            <a:picLocks noChangeAspect="1"/>
          </p:cNvPicPr>
          <p:nvPr/>
        </p:nvPicPr>
        <p:blipFill>
          <a:blip r:embed="rId4"/>
          <a:stretch>
            <a:fillRect/>
          </a:stretch>
        </p:blipFill>
        <p:spPr>
          <a:xfrm>
            <a:off x="1397000" y="2438400"/>
            <a:ext cx="7747000" cy="4419600"/>
          </a:xfrm>
          <a:prstGeom prst="rect">
            <a:avLst/>
          </a:prstGeom>
        </p:spPr>
      </p:pic>
      <p:sp>
        <p:nvSpPr>
          <p:cNvPr id="7" name="Rectangle 1026"/>
          <p:cNvSpPr txBox="1">
            <a:spLocks noChangeArrowheads="1"/>
          </p:cNvSpPr>
          <p:nvPr/>
        </p:nvSpPr>
        <p:spPr bwMode="auto">
          <a:xfrm>
            <a:off x="4173537" y="6026772"/>
            <a:ext cx="4970463" cy="693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381000">
                    <a:schemeClr val="tx1"/>
                  </a:glow>
                </a:effectLst>
              </a:rPr>
              <a:t>الفلك الخام</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grpSp>
        <p:nvGrpSpPr>
          <p:cNvPr id="3" name="Group 2"/>
          <p:cNvGrpSpPr/>
          <p:nvPr/>
        </p:nvGrpSpPr>
        <p:grpSpPr>
          <a:xfrm>
            <a:off x="0" y="0"/>
            <a:ext cx="6839813" cy="3989891"/>
            <a:chOff x="0" y="0"/>
            <a:chExt cx="6839813" cy="3989891"/>
          </a:xfrm>
        </p:grpSpPr>
        <p:pic>
          <p:nvPicPr>
            <p:cNvPr id="6" name="Picture 5"/>
            <p:cNvPicPr>
              <a:picLocks noChangeAspect="1"/>
            </p:cNvPicPr>
            <p:nvPr/>
          </p:nvPicPr>
          <p:blipFill>
            <a:blip r:embed="rId5"/>
            <a:stretch>
              <a:fillRect/>
            </a:stretch>
          </p:blipFill>
          <p:spPr>
            <a:xfrm>
              <a:off x="0" y="0"/>
              <a:ext cx="6839813" cy="3989891"/>
            </a:xfrm>
            <a:prstGeom prst="rect">
              <a:avLst/>
            </a:prstGeom>
          </p:spPr>
        </p:pic>
        <p:sp>
          <p:nvSpPr>
            <p:cNvPr id="8" name="Rectangle 1026"/>
            <p:cNvSpPr txBox="1">
              <a:spLocks noChangeArrowheads="1"/>
            </p:cNvSpPr>
            <p:nvPr/>
          </p:nvSpPr>
          <p:spPr bwMode="auto">
            <a:xfrm>
              <a:off x="1" y="3139193"/>
              <a:ext cx="6074036" cy="693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381000">
                      <a:schemeClr val="tx1"/>
                    </a:glow>
                  </a:effectLst>
                  <a:latin typeface="Times New Roman" charset="0"/>
                  <a:ea typeface="ＭＳ Ｐゴシック" charset="0"/>
                  <a:cs typeface="ＭＳ Ｐゴシック" charset="0"/>
                </a:rPr>
                <a:t>فلط أكثر واقعية</a:t>
              </a:r>
              <a:endParaRPr lang="en-US" sz="4000" b="1" dirty="0">
                <a:solidFill>
                  <a:srgbClr val="FFFFFF"/>
                </a:solidFill>
                <a:effectLst>
                  <a:glow rad="381000">
                    <a:schemeClr val="tx1"/>
                  </a:glow>
                </a:effectLst>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408701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260350" y="152400"/>
            <a:ext cx="8197850" cy="533400"/>
          </a:xfrm>
        </p:spPr>
        <p:txBody>
          <a:bodyPr/>
          <a:lstStyle/>
          <a:p>
            <a:pPr eaLnBrk="1" hangingPunct="1"/>
            <a:r>
              <a:rPr lang="ar-JO" sz="3200" dirty="0"/>
              <a:t>وحش الصياد الياباني الميت</a:t>
            </a:r>
            <a:endParaRPr lang="en-US" altLang="zh-CN" sz="4000" dirty="0">
              <a:solidFill>
                <a:schemeClr val="bg1"/>
              </a:solidFill>
              <a:latin typeface="Arial" charset="0"/>
              <a:ea typeface="ＭＳ Ｐゴシック" charset="0"/>
            </a:endParaRP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1"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68544" y="3140968"/>
            <a:ext cx="176688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2" name="Text Box 6"/>
          <p:cNvSpPr txBox="1">
            <a:spLocks noChangeArrowheads="1"/>
          </p:cNvSpPr>
          <p:nvPr/>
        </p:nvSpPr>
        <p:spPr bwMode="auto">
          <a:xfrm>
            <a:off x="288925" y="6437313"/>
            <a:ext cx="86106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sz="1100">
                <a:solidFill>
                  <a:srgbClr val="FFFFFF"/>
                </a:solidFill>
                <a:cs typeface="Arial" charset="0"/>
              </a:rPr>
              <a:t>Duane T. Gish, </a:t>
            </a:r>
            <a:r>
              <a:rPr lang="en-US" altLang="zh-CN" sz="1100" i="1">
                <a:solidFill>
                  <a:srgbClr val="FFFFFF"/>
                </a:solidFill>
                <a:cs typeface="Arial" charset="0"/>
              </a:rPr>
              <a:t>Dinosaurs by Design</a:t>
            </a:r>
            <a:r>
              <a:rPr lang="en-US" altLang="zh-CN" sz="1100">
                <a:solidFill>
                  <a:srgbClr val="FFFFFF"/>
                </a:solidFill>
                <a:cs typeface="Arial" charset="0"/>
              </a:rPr>
              <a:t> (4730 Barnes Road, Colorado Springs, CO: Master Books and Creation-Life Publishers, 1992), 86</a:t>
            </a:r>
          </a:p>
        </p:txBody>
      </p:sp>
      <p:sp>
        <p:nvSpPr>
          <p:cNvPr id="263173" name="Text Box 7"/>
          <p:cNvSpPr txBox="1">
            <a:spLocks noChangeArrowheads="1"/>
          </p:cNvSpPr>
          <p:nvPr/>
        </p:nvSpPr>
        <p:spPr bwMode="auto">
          <a:xfrm>
            <a:off x="9324528" y="5589240"/>
            <a:ext cx="212594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sz="2000" dirty="0">
                <a:solidFill>
                  <a:srgbClr val="000000"/>
                </a:solidFill>
                <a:cs typeface="Arial" charset="0"/>
              </a:rPr>
              <a:t>كبّر و اقرأ هذا</a:t>
            </a:r>
            <a:endParaRPr lang="en-US" altLang="zh-CN" sz="2000" dirty="0">
              <a:solidFill>
                <a:srgbClr val="000000"/>
              </a:solidFill>
              <a:cs typeface="Arial" charset="0"/>
            </a:endParaRPr>
          </a:p>
        </p:txBody>
      </p:sp>
      <p:sp>
        <p:nvSpPr>
          <p:cNvPr id="449544" name="Rectangle 8"/>
          <p:cNvSpPr>
            <a:spLocks noChangeArrowheads="1"/>
          </p:cNvSpPr>
          <p:nvPr/>
        </p:nvSpPr>
        <p:spPr bwMode="auto">
          <a:xfrm>
            <a:off x="0" y="1219200"/>
            <a:ext cx="60198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lnSpc>
                <a:spcPct val="90000"/>
              </a:lnSpc>
              <a:spcBef>
                <a:spcPct val="20000"/>
              </a:spcBef>
              <a:spcAft>
                <a:spcPct val="0"/>
              </a:spcAft>
              <a:buFontTx/>
              <a:buChar char="•"/>
            </a:pPr>
            <a:r>
              <a:rPr lang="ar-JO" altLang="zh-CN" sz="2800" dirty="0">
                <a:solidFill>
                  <a:schemeClr val="bg1"/>
                </a:solidFill>
                <a:latin typeface="Arial" charset="0"/>
                <a:ea typeface="ＭＳ Ｐゴシック" charset="0"/>
                <a:cs typeface="Arial" charset="0"/>
              </a:rPr>
              <a:t>2 طن و طول 10 أمتار</a:t>
            </a:r>
            <a:endParaRPr lang="en-US" altLang="zh-CN" sz="2800" dirty="0">
              <a:solidFill>
                <a:schemeClr val="bg1"/>
              </a:solidFill>
              <a:latin typeface="Arial" charset="0"/>
              <a:ea typeface="ＭＳ Ｐゴシック" charset="0"/>
              <a:cs typeface="Arial" charset="0"/>
            </a:endParaRPr>
          </a:p>
          <a:p>
            <a:pPr marL="342900" indent="-342900" algn="r" defTabSz="914400" rtl="1" fontAlgn="base">
              <a:lnSpc>
                <a:spcPct val="90000"/>
              </a:lnSpc>
              <a:spcBef>
                <a:spcPct val="20000"/>
              </a:spcBef>
              <a:spcAft>
                <a:spcPct val="0"/>
              </a:spcAft>
              <a:buFontTx/>
              <a:buChar char="•"/>
            </a:pPr>
            <a:r>
              <a:rPr lang="ar-JO" sz="2800" dirty="0">
                <a:solidFill>
                  <a:schemeClr val="bg1"/>
                </a:solidFill>
              </a:rPr>
              <a:t>قبض عليه على عمق 330 مترًا في المحيط بالقرب من كرايستشيرش</a:t>
            </a:r>
          </a:p>
          <a:p>
            <a:pPr marL="342900" indent="-342900" algn="r" defTabSz="914400" rtl="1" fontAlgn="base">
              <a:lnSpc>
                <a:spcPct val="90000"/>
              </a:lnSpc>
              <a:spcBef>
                <a:spcPct val="20000"/>
              </a:spcBef>
              <a:spcAft>
                <a:spcPct val="0"/>
              </a:spcAft>
              <a:buFontTx/>
              <a:buChar char="•"/>
            </a:pPr>
            <a:r>
              <a:rPr lang="ar-JO" altLang="zh-CN" sz="2800" dirty="0">
                <a:solidFill>
                  <a:schemeClr val="bg1"/>
                </a:solidFill>
                <a:latin typeface="Arial" charset="0"/>
                <a:ea typeface="ＭＳ Ｐゴシック" charset="0"/>
                <a:cs typeface="Arial" charset="0"/>
              </a:rPr>
              <a:t>بليسيوسورس : </a:t>
            </a:r>
            <a:r>
              <a:rPr lang="ar-JO" sz="2800" dirty="0">
                <a:solidFill>
                  <a:schemeClr val="bg1"/>
                </a:solidFill>
              </a:rPr>
              <a:t>زواحف ضخمة صغيرة الرأس ذات عنق طويل وأربع زعانف</a:t>
            </a:r>
            <a:endParaRPr lang="en-US" altLang="zh-CN" sz="2800" dirty="0">
              <a:solidFill>
                <a:schemeClr val="bg1"/>
              </a:solidFill>
              <a:latin typeface="Arial" charset="0"/>
              <a:ea typeface="ＭＳ Ｐゴシック" charset="0"/>
              <a:cs typeface="Arial" charset="0"/>
            </a:endParaRPr>
          </a:p>
          <a:p>
            <a:pPr marL="342900" indent="-342900" algn="r" defTabSz="914400" rtl="1" fontAlgn="base">
              <a:lnSpc>
                <a:spcPct val="90000"/>
              </a:lnSpc>
              <a:spcBef>
                <a:spcPct val="20000"/>
              </a:spcBef>
              <a:spcAft>
                <a:spcPct val="0"/>
              </a:spcAft>
              <a:buFontTx/>
              <a:buChar char="•"/>
            </a:pPr>
            <a:r>
              <a:rPr lang="ar-JO" sz="2800" dirty="0">
                <a:solidFill>
                  <a:schemeClr val="bg1"/>
                </a:solidFill>
              </a:rPr>
              <a:t>تم تصويره ورسمه بواسطة عالم الأحياء البحرية ميتشيكو يانو</a:t>
            </a:r>
          </a:p>
          <a:p>
            <a:pPr marL="342900" indent="-342900" algn="r" defTabSz="914400" rtl="1" fontAlgn="base">
              <a:lnSpc>
                <a:spcPct val="90000"/>
              </a:lnSpc>
              <a:spcBef>
                <a:spcPct val="20000"/>
              </a:spcBef>
              <a:spcAft>
                <a:spcPct val="0"/>
              </a:spcAft>
              <a:buFontTx/>
              <a:buChar char="•"/>
            </a:pPr>
            <a:r>
              <a:rPr lang="ar-JO" sz="2800" dirty="0">
                <a:solidFill>
                  <a:schemeClr val="bg1"/>
                </a:solidFill>
              </a:rPr>
              <a:t>ألقى القبطان بها مرة أخرى في البحر خوفا من تلويث سمكه.</a:t>
            </a:r>
          </a:p>
          <a:p>
            <a:pPr marL="342900" indent="-342900" algn="r" defTabSz="914400" rtl="1" fontAlgn="base">
              <a:lnSpc>
                <a:spcPct val="90000"/>
              </a:lnSpc>
              <a:spcBef>
                <a:spcPct val="20000"/>
              </a:spcBef>
              <a:spcAft>
                <a:spcPct val="0"/>
              </a:spcAft>
              <a:buFontTx/>
              <a:buChar char="•"/>
            </a:pPr>
            <a:r>
              <a:rPr lang="ar-JO" sz="2800" dirty="0">
                <a:solidFill>
                  <a:schemeClr val="bg1"/>
                </a:solidFill>
              </a:rPr>
              <a:t>بعد فترة وجيزة ذكرت بي بي سي أنها سمكة قرش (30 يوليو 1977)</a:t>
            </a:r>
            <a:endParaRPr lang="en-US" altLang="zh-CN" sz="2800" dirty="0">
              <a:solidFill>
                <a:schemeClr val="bg1"/>
              </a:solidFill>
              <a:latin typeface="Arial" charset="0"/>
              <a:ea typeface="ＭＳ Ｐゴシック" charset="0"/>
              <a:cs typeface="Arial" charset="0"/>
            </a:endParaRPr>
          </a:p>
        </p:txBody>
      </p:sp>
      <p:sp>
        <p:nvSpPr>
          <p:cNvPr id="263175" name="Rectangle 10"/>
          <p:cNvSpPr>
            <a:spLocks noChangeArrowheads="1"/>
          </p:cNvSpPr>
          <p:nvPr/>
        </p:nvSpPr>
        <p:spPr bwMode="auto">
          <a:xfrm>
            <a:off x="304800" y="609600"/>
            <a:ext cx="81978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ar-JO" altLang="zh-CN" sz="2400" dirty="0">
                <a:solidFill>
                  <a:srgbClr val="FFFFFF"/>
                </a:solidFill>
                <a:latin typeface="Arial" charset="0"/>
                <a:ea typeface="ＭＳ Ｐゴシック" charset="0"/>
                <a:cs typeface="Arial" charset="0"/>
              </a:rPr>
              <a:t>(21 تموز 1977)</a:t>
            </a:r>
            <a:endParaRPr lang="en-US" altLang="zh-CN" sz="2400"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8317097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44">
                                            <p:txEl>
                                              <p:pRg st="0" end="0"/>
                                            </p:txEl>
                                          </p:spTgt>
                                        </p:tgtEl>
                                        <p:attrNameLst>
                                          <p:attrName>style.visibility</p:attrName>
                                        </p:attrNameLst>
                                      </p:cBhvr>
                                      <p:to>
                                        <p:strVal val="visible"/>
                                      </p:to>
                                    </p:set>
                                    <p:animEffect transition="in" filter="wipe(up)">
                                      <p:cBhvr>
                                        <p:cTn id="15" dur="500"/>
                                        <p:tgtEl>
                                          <p:spTgt spid="449544">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44">
                                            <p:txEl>
                                              <p:pRg st="1" end="1"/>
                                            </p:txEl>
                                          </p:spTgt>
                                        </p:tgtEl>
                                        <p:attrNameLst>
                                          <p:attrName>style.visibility</p:attrName>
                                        </p:attrNameLst>
                                      </p:cBhvr>
                                      <p:to>
                                        <p:strVal val="visible"/>
                                      </p:to>
                                    </p:set>
                                    <p:animEffect transition="in" filter="wipe(up)">
                                      <p:cBhvr>
                                        <p:cTn id="20" dur="500"/>
                                        <p:tgtEl>
                                          <p:spTgt spid="44954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44">
                                            <p:txEl>
                                              <p:pRg st="2" end="2"/>
                                            </p:txEl>
                                          </p:spTgt>
                                        </p:tgtEl>
                                        <p:attrNameLst>
                                          <p:attrName>style.visibility</p:attrName>
                                        </p:attrNameLst>
                                      </p:cBhvr>
                                      <p:to>
                                        <p:strVal val="visible"/>
                                      </p:to>
                                    </p:set>
                                    <p:animEffect transition="in" filter="wipe(up)">
                                      <p:cBhvr>
                                        <p:cTn id="25" dur="500"/>
                                        <p:tgtEl>
                                          <p:spTgt spid="449544">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44">
                                            <p:txEl>
                                              <p:pRg st="3" end="3"/>
                                            </p:txEl>
                                          </p:spTgt>
                                        </p:tgtEl>
                                        <p:attrNameLst>
                                          <p:attrName>style.visibility</p:attrName>
                                        </p:attrNameLst>
                                      </p:cBhvr>
                                      <p:to>
                                        <p:strVal val="visible"/>
                                      </p:to>
                                    </p:set>
                                    <p:animEffect transition="in" filter="wipe(up)">
                                      <p:cBhvr>
                                        <p:cTn id="30" dur="500"/>
                                        <p:tgtEl>
                                          <p:spTgt spid="449544">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44">
                                            <p:txEl>
                                              <p:pRg st="4" end="4"/>
                                            </p:txEl>
                                          </p:spTgt>
                                        </p:tgtEl>
                                        <p:attrNameLst>
                                          <p:attrName>style.visibility</p:attrName>
                                        </p:attrNameLst>
                                      </p:cBhvr>
                                      <p:to>
                                        <p:strVal val="visible"/>
                                      </p:to>
                                    </p:set>
                                    <p:animEffect transition="in" filter="wipe(up)">
                                      <p:cBhvr>
                                        <p:cTn id="35" dur="500"/>
                                        <p:tgtEl>
                                          <p:spTgt spid="4495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4"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685800" y="152400"/>
            <a:ext cx="7772400" cy="762000"/>
          </a:xfrm>
        </p:spPr>
        <p:txBody>
          <a:bodyPr/>
          <a:lstStyle/>
          <a:p>
            <a:pPr eaLnBrk="1" hangingPunct="1"/>
            <a:r>
              <a:rPr lang="ar-JO" altLang="zh-CN" dirty="0">
                <a:solidFill>
                  <a:schemeClr val="bg1"/>
                </a:solidFill>
                <a:latin typeface="Arial" charset="0"/>
                <a:ea typeface="ＭＳ Ｐゴシック" charset="0"/>
              </a:rPr>
              <a:t>هل هي سمكة قرش ؟</a:t>
            </a:r>
            <a:endParaRPr lang="zh-CN" altLang="en-US" dirty="0">
              <a:solidFill>
                <a:schemeClr val="bg1"/>
              </a:solidFill>
              <a:latin typeface="Times New Roman" charset="0"/>
            </a:endParaRPr>
          </a:p>
        </p:txBody>
      </p:sp>
      <p:sp>
        <p:nvSpPr>
          <p:cNvPr id="273410" name="Rectangle 3"/>
          <p:cNvSpPr>
            <a:spLocks noGrp="1" noChangeArrowheads="1"/>
          </p:cNvSpPr>
          <p:nvPr>
            <p:ph type="body" idx="1"/>
          </p:nvPr>
        </p:nvSpPr>
        <p:spPr>
          <a:xfrm>
            <a:off x="4876800" y="6477000"/>
            <a:ext cx="3810000" cy="381000"/>
          </a:xfrm>
        </p:spPr>
        <p:txBody>
          <a:bodyPr/>
          <a:lstStyle/>
          <a:p>
            <a:pPr algn="r" eaLnBrk="1" hangingPunct="1">
              <a:lnSpc>
                <a:spcPct val="90000"/>
              </a:lnSpc>
              <a:buFontTx/>
              <a:buNone/>
            </a:pPr>
            <a:r>
              <a:rPr lang="ar-JO" altLang="zh-CN" sz="2000" b="1" dirty="0">
                <a:solidFill>
                  <a:schemeClr val="bg1"/>
                </a:solidFill>
                <a:latin typeface="Times New Roman" charset="0"/>
              </a:rPr>
              <a:t>بيل كوبر، بعد الطوفان، 140</a:t>
            </a:r>
            <a:endParaRPr lang="en-US" altLang="zh-CN" sz="2000" b="1" dirty="0">
              <a:solidFill>
                <a:schemeClr val="bg1"/>
              </a:solidFill>
              <a:latin typeface="Times New Roman" charset="0"/>
            </a:endParaRPr>
          </a:p>
        </p:txBody>
      </p:sp>
      <p:pic>
        <p:nvPicPr>
          <p:cNvPr id="273411" name="Picture 4" descr="JapanDino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914400"/>
            <a:ext cx="8305800" cy="545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09667427"/>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57200"/>
            <a:ext cx="64008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411075" name="Rectangle 3"/>
          <p:cNvSpPr>
            <a:spLocks noChangeArrowheads="1"/>
          </p:cNvSpPr>
          <p:nvPr/>
        </p:nvSpPr>
        <p:spPr bwMode="auto">
          <a:xfrm>
            <a:off x="4492625" y="514350"/>
            <a:ext cx="4575175" cy="6019800"/>
          </a:xfrm>
          <a:prstGeom prst="rect">
            <a:avLst/>
          </a:prstGeom>
          <a:noFill/>
          <a:ln w="12700">
            <a:noFill/>
            <a:miter lim="800000"/>
            <a:headEnd/>
            <a:tailEnd/>
          </a:ln>
          <a:effectLst/>
        </p:spPr>
        <p:txBody>
          <a:bodyPr lIns="90488" tIns="44450" rIns="90488" bIns="44450"/>
          <a:lstStyle/>
          <a:p>
            <a:pPr marL="342900" indent="-342900" algn="ctr" defTabSz="914400" eaLnBrk="0" fontAlgn="base" hangingPunct="0">
              <a:lnSpc>
                <a:spcPct val="80000"/>
              </a:lnSpc>
              <a:spcBef>
                <a:spcPct val="20000"/>
              </a:spcBef>
              <a:spcAft>
                <a:spcPct val="0"/>
              </a:spcAft>
              <a:buClr>
                <a:srgbClr val="C0FEF9"/>
              </a:buClr>
              <a:buSzPct val="75000"/>
              <a:buFont typeface="Wingdings" charset="0"/>
              <a:buChar char="§"/>
              <a:defRPr/>
            </a:pPr>
            <a:r>
              <a:rPr lang="ar-JO" sz="3200" dirty="0"/>
              <a:t>منظر من فضاء جبل أرارات و أراراط الصغير المغطى بالثلوج البراكين غير النشطة الواقعة في شرق تركيا. يرتفع جبل أرارات على ارتفاع 3 أميال فوق مستوى سطح البحر. هذا الجبل هو مكان الراحة التقليدي لسفينة نوح.</a:t>
            </a:r>
            <a:endParaRPr lang="en-US" altLang="zh-CN" sz="32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67267" name="Rectangle 4"/>
          <p:cNvSpPr>
            <a:spLocks noChangeArrowheads="1"/>
          </p:cNvSpPr>
          <p:nvPr/>
        </p:nvSpPr>
        <p:spPr bwMode="auto">
          <a:xfrm>
            <a:off x="442913" y="6326188"/>
            <a:ext cx="252730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914400" eaLnBrk="0" fontAlgn="base" hangingPunct="0">
              <a:spcBef>
                <a:spcPct val="0"/>
              </a:spcBef>
              <a:spcAft>
                <a:spcPct val="0"/>
              </a:spcAft>
            </a:pPr>
            <a:r>
              <a:rPr lang="en-US" altLang="zh-CN" sz="2400">
                <a:solidFill>
                  <a:srgbClr val="FFFFFF"/>
                </a:solidFill>
                <a:latin typeface="Times New Roman" charset="0"/>
                <a:ea typeface="ＭＳ Ｐゴシック" charset="0"/>
                <a:cs typeface="ＭＳ Ｐゴシック" charset="0"/>
              </a:rPr>
              <a:t>NASA Photo</a:t>
            </a:r>
          </a:p>
        </p:txBody>
      </p:sp>
      <p:sp>
        <p:nvSpPr>
          <p:cNvPr id="1411077" name="Rectangle 5"/>
          <p:cNvSpPr>
            <a:spLocks noChangeArrowheads="1"/>
          </p:cNvSpPr>
          <p:nvPr/>
        </p:nvSpPr>
        <p:spPr bwMode="auto">
          <a:xfrm>
            <a:off x="809625" y="989013"/>
            <a:ext cx="1835440" cy="643766"/>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ar-JO" sz="36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جبل أراراط</a:t>
            </a:r>
            <a:endParaRPr lang="en-US" sz="36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411078" name="Line 6"/>
          <p:cNvSpPr>
            <a:spLocks noChangeShapeType="1"/>
          </p:cNvSpPr>
          <p:nvPr/>
        </p:nvSpPr>
        <p:spPr bwMode="auto">
          <a:xfrm flipH="1" flipV="1">
            <a:off x="2111375" y="1533525"/>
            <a:ext cx="1109663" cy="74453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7270" name="Rectangle 7"/>
          <p:cNvSpPr>
            <a:spLocks noChangeArrowheads="1"/>
          </p:cNvSpPr>
          <p:nvPr/>
        </p:nvSpPr>
        <p:spPr bwMode="auto">
          <a:xfrm>
            <a:off x="5167313" y="6424613"/>
            <a:ext cx="17224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914400" eaLnBrk="0" fontAlgn="base" hangingPunct="0">
              <a:spcBef>
                <a:spcPct val="0"/>
              </a:spcBef>
              <a:spcAft>
                <a:spcPct val="0"/>
              </a:spcAft>
            </a:pPr>
            <a:r>
              <a:rPr lang="en-US" altLang="zh-CN" sz="1400">
                <a:solidFill>
                  <a:srgbClr val="FFFFFF"/>
                </a:solidFill>
                <a:latin typeface="Arial Narrow" charset="0"/>
                <a:ea typeface="ＭＳ Ｐゴシック" charset="0"/>
                <a:cs typeface="ＭＳ Ｐゴシック" charset="0"/>
              </a:rPr>
              <a:t>©  EBibleTeacher.com  </a:t>
            </a:r>
          </a:p>
        </p:txBody>
      </p:sp>
      <p:sp>
        <p:nvSpPr>
          <p:cNvPr id="1411080" name="Rectangle 8"/>
          <p:cNvSpPr>
            <a:spLocks noGrp="1" noChangeArrowheads="1"/>
          </p:cNvSpPr>
          <p:nvPr>
            <p:ph type="title" idx="4294967295"/>
          </p:nvPr>
        </p:nvSpPr>
        <p:spPr>
          <a:xfrm>
            <a:off x="6438900" y="609600"/>
            <a:ext cx="2457450" cy="285750"/>
          </a:xfrm>
        </p:spPr>
        <p:txBody>
          <a:bodyPr/>
          <a:lstStyle/>
          <a:p>
            <a:pPr>
              <a:defRPr/>
            </a:pPr>
            <a:r>
              <a:rPr lang="en-US" sz="100" b="0" u="none" dirty="0">
                <a:solidFill>
                  <a:srgbClr val="000000"/>
                </a:solidFill>
                <a:effectLst/>
                <a:latin typeface="Arial Narrow" charset="0"/>
                <a:ea typeface="ＭＳ Ｐゴシック" charset="0"/>
              </a:rPr>
              <a:t>Noah</a:t>
            </a:r>
            <a:r>
              <a:rPr lang="fr-FR" altLang="ja-JP" sz="100" b="0" u="none" dirty="0">
                <a:solidFill>
                  <a:srgbClr val="000000"/>
                </a:solidFill>
                <a:effectLst/>
                <a:latin typeface="Arial Narrow" charset="0"/>
                <a:ea typeface="ＭＳ Ｐゴシック" charset="0"/>
              </a:rPr>
              <a:t>'</a:t>
            </a:r>
            <a:r>
              <a:rPr lang="en-US" altLang="ja-JP" sz="100" b="0" u="none" dirty="0">
                <a:solidFill>
                  <a:srgbClr val="000000"/>
                </a:solidFill>
                <a:effectLst/>
                <a:latin typeface="Arial Narrow" charset="0"/>
                <a:ea typeface="ＭＳ Ｐゴシック" charset="0"/>
              </a:rPr>
              <a:t>s Ark Mt. Ararat</a:t>
            </a:r>
            <a:endParaRPr lang="en-US" sz="100" dirty="0">
              <a:latin typeface="Times New Roman" charset="0"/>
              <a:ea typeface="ＭＳ Ｐゴシック" charset="0"/>
            </a:endParaRPr>
          </a:p>
        </p:txBody>
      </p:sp>
      <p:sp>
        <p:nvSpPr>
          <p:cNvPr id="267272" name="Text Box 9"/>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800">
                <a:solidFill>
                  <a:srgbClr val="FFFFFF"/>
                </a:solidFill>
                <a:latin typeface="Franklin Gothic Heavy" charset="0"/>
                <a:hlinkClick r:id="" action="ppaction://noaction"/>
              </a:rPr>
              <a:t>INDEX</a:t>
            </a:r>
            <a:endParaRPr lang="en-US" altLang="zh-CN" sz="1800">
              <a:solidFill>
                <a:srgbClr val="FFFFFF"/>
              </a:solidFill>
              <a:latin typeface="Franklin Gothic Heavy" charset="0"/>
            </a:endParaRPr>
          </a:p>
        </p:txBody>
      </p:sp>
    </p:spTree>
    <p:extLst>
      <p:ext uri="{BB962C8B-B14F-4D97-AF65-F5344CB8AC3E}">
        <p14:creationId xmlns:p14="http://schemas.microsoft.com/office/powerpoint/2010/main" val="335680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11077"/>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411078"/>
                                        </p:tgtEl>
                                        <p:attrNameLst>
                                          <p:attrName>style.visibility</p:attrName>
                                        </p:attrNameLst>
                                      </p:cBhvr>
                                      <p:to>
                                        <p:strVal val="visible"/>
                                      </p:to>
                                    </p:set>
                                    <p:animEffect transition="in" filter="wipe(up)">
                                      <p:cBhvr>
                                        <p:cTn id="10" dur="500"/>
                                        <p:tgtEl>
                                          <p:spTgt spid="141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7" grpId="0"/>
      <p:bldP spid="141107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descr="Gen 9 Altar &amp; Worshi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4" name="Title 1"/>
          <p:cNvSpPr>
            <a:spLocks noGrp="1"/>
          </p:cNvSpPr>
          <p:nvPr>
            <p:ph type="title"/>
          </p:nvPr>
        </p:nvSpPr>
        <p:spPr>
          <a:xfrm>
            <a:off x="4214813" y="260350"/>
            <a:ext cx="4460875" cy="1235075"/>
          </a:xfrm>
        </p:spPr>
        <p:txBody>
          <a:bodyPr/>
          <a:lstStyle/>
          <a:p>
            <a:r>
              <a:rPr lang="ar-JO" altLang="zh-CN" dirty="0">
                <a:solidFill>
                  <a:schemeClr val="tx1"/>
                </a:solidFill>
                <a:latin typeface="Arial" charset="0"/>
                <a:ea typeface="ＭＳ Ｐゴシック" charset="0"/>
              </a:rPr>
              <a:t>العبادة و قوس قزح</a:t>
            </a:r>
            <a:endParaRPr lang="en-US" altLang="zh-CN" dirty="0">
              <a:solidFill>
                <a:schemeClr val="tx1"/>
              </a:solidFill>
              <a:latin typeface="Arial" charset="0"/>
              <a:ea typeface="ＭＳ Ｐゴシック" charset="0"/>
            </a:endParaRPr>
          </a:p>
        </p:txBody>
      </p:sp>
    </p:spTree>
    <p:extLst>
      <p:ext uri="{BB962C8B-B14F-4D97-AF65-F5344CB8AC3E}">
        <p14:creationId xmlns:p14="http://schemas.microsoft.com/office/powerpoint/2010/main" val="2620340825"/>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a:xfrm>
            <a:off x="1295400" y="228600"/>
            <a:ext cx="6946899" cy="533400"/>
          </a:xfrm>
          <a:solidFill>
            <a:schemeClr val="bg1"/>
          </a:solidFill>
        </p:spPr>
        <p:txBody>
          <a:bodyPr/>
          <a:lstStyle/>
          <a:p>
            <a:pPr algn="ctr" eaLnBrk="1" hangingPunct="1"/>
            <a:r>
              <a:rPr lang="ar-JO" sz="3200" b="1" dirty="0">
                <a:solidFill>
                  <a:srgbClr val="FFFFFF"/>
                </a:solidFill>
                <a:latin typeface="Arial" charset="0"/>
                <a:ea typeface="ＭＳ Ｐゴシック" charset="0"/>
                <a:cs typeface="ＭＳ Ｐゴシック" charset="0"/>
              </a:rPr>
              <a:t>أن ترى نوح أو لا تراه</a:t>
            </a:r>
            <a:endParaRPr lang="en-US" sz="3200" b="1" dirty="0">
              <a:solidFill>
                <a:srgbClr val="FFFFFF"/>
              </a:solidFill>
              <a:latin typeface="Arial" charset="0"/>
              <a:ea typeface="ＭＳ Ｐゴシック" charset="0"/>
              <a:cs typeface="ＭＳ Ｐゴシック" charset="0"/>
            </a:endParaRPr>
          </a:p>
        </p:txBody>
      </p:sp>
      <p:sp>
        <p:nvSpPr>
          <p:cNvPr id="10301" name="Text Box 61"/>
          <p:cNvSpPr txBox="1">
            <a:spLocks noChangeArrowheads="1"/>
          </p:cNvSpPr>
          <p:nvPr/>
        </p:nvSpPr>
        <p:spPr bwMode="auto">
          <a:xfrm>
            <a:off x="304800" y="1841500"/>
            <a:ext cx="8534400" cy="2677656"/>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altLang="zh-CN" sz="2800" b="1" u="sng" dirty="0">
                <a:solidFill>
                  <a:srgbClr val="FFFFFF"/>
                </a:solidFill>
                <a:latin typeface="Arial" pitchFamily="34" charset="0"/>
                <a:ea typeface="宋体" charset="0"/>
                <a:cs typeface="Arial" pitchFamily="34" charset="0"/>
              </a:rPr>
              <a:t>الآية الرئيسية</a:t>
            </a:r>
            <a:endParaRPr lang="en-US" altLang="zh-CN" sz="2800" b="1" dirty="0">
              <a:solidFill>
                <a:srgbClr val="FFFFFF"/>
              </a:solidFill>
              <a:latin typeface="Arial" pitchFamily="34" charset="0"/>
              <a:ea typeface="宋体" charset="0"/>
              <a:cs typeface="Arial" pitchFamily="34" charset="0"/>
            </a:endParaRPr>
          </a:p>
          <a:p>
            <a:pPr algn="ctr" defTabSz="914400" eaLnBrk="1" fontAlgn="base" hangingPunct="1">
              <a:spcBef>
                <a:spcPct val="0"/>
              </a:spcBef>
              <a:spcAft>
                <a:spcPct val="0"/>
              </a:spcAft>
            </a:pPr>
            <a:r>
              <a:rPr lang="ar-JO" altLang="zh-CN" sz="2800" b="1" dirty="0">
                <a:solidFill>
                  <a:srgbClr val="FFFFFF"/>
                </a:solidFill>
                <a:latin typeface="Arial" pitchFamily="34" charset="0"/>
                <a:ea typeface="宋体" charset="0"/>
                <a:cs typeface="Arial" pitchFamily="34" charset="0"/>
              </a:rPr>
              <a:t>كل من تعدى و لم يثبت في تعليم المسيح فليس له الله و من يثبت في تعليم المسيح فهذا له الآب و الإبن جميعاً إن كان أحد يأتيكم و لا يجيء بهذا التعليم فلا تقبلوه في البيت و لا تقولوا له سلام لأن من يسلم عليه يشترك في أعماله الشريرة</a:t>
            </a:r>
            <a:br>
              <a:rPr lang="en-US" altLang="zh-CN" sz="2800" b="1" dirty="0">
                <a:solidFill>
                  <a:srgbClr val="FFFFFF"/>
                </a:solidFill>
                <a:latin typeface="Arial" pitchFamily="34" charset="0"/>
                <a:ea typeface="宋体" charset="0"/>
                <a:cs typeface="Arial" pitchFamily="34" charset="0"/>
              </a:rPr>
            </a:br>
            <a:r>
              <a:rPr lang="en-US" altLang="zh-CN" sz="2800" b="1" dirty="0">
                <a:solidFill>
                  <a:srgbClr val="FFFFFF"/>
                </a:solidFill>
                <a:latin typeface="Arial" pitchFamily="34" charset="0"/>
                <a:ea typeface="宋体" charset="0"/>
                <a:cs typeface="Arial" pitchFamily="34" charset="0"/>
              </a:rPr>
              <a:t>(</a:t>
            </a:r>
            <a:r>
              <a:rPr lang="ar-JO" altLang="zh-CN" sz="2800" b="1" dirty="0">
                <a:solidFill>
                  <a:srgbClr val="FFFFFF"/>
                </a:solidFill>
                <a:latin typeface="Arial" pitchFamily="34" charset="0"/>
                <a:ea typeface="宋体" charset="0"/>
                <a:cs typeface="Arial" pitchFamily="34" charset="0"/>
              </a:rPr>
              <a:t>2 يوحنا 9-11</a:t>
            </a:r>
            <a:r>
              <a:rPr lang="en-US" altLang="zh-CN" sz="2800" b="1" dirty="0">
                <a:solidFill>
                  <a:srgbClr val="FFFFFF"/>
                </a:solidFill>
                <a:latin typeface="Arial" pitchFamily="34" charset="0"/>
                <a:ea typeface="宋体" charset="0"/>
                <a:cs typeface="Arial" pitchFamily="34" charset="0"/>
              </a:rPr>
              <a:t>) </a:t>
            </a:r>
          </a:p>
        </p:txBody>
      </p:sp>
      <p:pic>
        <p:nvPicPr>
          <p:cNvPr id="62468" name="Picture 62" descr="j0336382"/>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5943600" y="1155700"/>
            <a:ext cx="1143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669960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1066800" y="457200"/>
            <a:ext cx="5170227" cy="1143000"/>
          </a:xfrm>
        </p:spPr>
        <p:txBody>
          <a:bodyPr/>
          <a:lstStyle/>
          <a:p>
            <a:pPr algn="ctr" eaLnBrk="1" hangingPunct="1"/>
            <a:r>
              <a:rPr lang="ar-JO" b="1" dirty="0">
                <a:latin typeface="Arial" charset="0"/>
                <a:ea typeface="ＭＳ Ｐゴシック" charset="0"/>
                <a:cs typeface="Arial" charset="0"/>
              </a:rPr>
              <a:t>كيف يتعامل المسيحيون  مع الهرطقات ؟</a:t>
            </a:r>
            <a:endParaRPr lang="en-US" b="1" dirty="0">
              <a:latin typeface="Arial" charset="0"/>
              <a:ea typeface="ＭＳ Ｐゴシック" charset="0"/>
              <a:cs typeface="Arial" charset="0"/>
            </a:endParaRPr>
          </a:p>
        </p:txBody>
      </p:sp>
      <p:sp>
        <p:nvSpPr>
          <p:cNvPr id="26627" name="Rectangle 3"/>
          <p:cNvSpPr>
            <a:spLocks noGrp="1" noChangeArrowheads="1"/>
          </p:cNvSpPr>
          <p:nvPr>
            <p:ph type="body" idx="1"/>
          </p:nvPr>
        </p:nvSpPr>
        <p:spPr>
          <a:xfrm>
            <a:off x="991616" y="2482552"/>
            <a:ext cx="8188896" cy="4114800"/>
          </a:xfrm>
        </p:spPr>
        <p:txBody>
          <a:bodyPr/>
          <a:lstStyle/>
          <a:p>
            <a:pPr algn="r" rtl="1" eaLnBrk="1" hangingPunct="1"/>
            <a:r>
              <a:rPr lang="ar-JO" b="1" dirty="0">
                <a:latin typeface="Arial" charset="0"/>
                <a:ea typeface="ＭＳ Ｐゴシック" charset="0"/>
                <a:cs typeface="Arial" charset="0"/>
              </a:rPr>
              <a:t>تشجيع الهراطقة على الإستمرار</a:t>
            </a:r>
            <a:endParaRPr lang="en-US" b="1" dirty="0">
              <a:latin typeface="Arial" charset="0"/>
              <a:ea typeface="ＭＳ Ｐゴシック" charset="0"/>
              <a:cs typeface="Arial" charset="0"/>
            </a:endParaRPr>
          </a:p>
          <a:p>
            <a:pPr algn="r" rtl="1" eaLnBrk="1" hangingPunct="1"/>
            <a:r>
              <a:rPr lang="ar-JO" b="1" dirty="0">
                <a:latin typeface="Arial" charset="0"/>
                <a:ea typeface="ＭＳ Ｐゴシック" charset="0"/>
                <a:cs typeface="Arial" charset="0"/>
              </a:rPr>
              <a:t>تقديم المال للبدع (راديو، تلفاز ... الخ)</a:t>
            </a:r>
            <a:endParaRPr lang="en-US" b="1" dirty="0">
              <a:latin typeface="Arial" charset="0"/>
              <a:ea typeface="ＭＳ Ｐゴシック" charset="0"/>
              <a:cs typeface="Arial" charset="0"/>
            </a:endParaRPr>
          </a:p>
          <a:p>
            <a:pPr algn="r" rtl="1" eaLnBrk="1" hangingPunct="1"/>
            <a:r>
              <a:rPr lang="ar-JO" b="1" dirty="0">
                <a:latin typeface="Arial" charset="0"/>
                <a:ea typeface="ＭＳ Ｐゴシック" charset="0"/>
                <a:cs typeface="Arial" charset="0"/>
              </a:rPr>
              <a:t>شراء الكتب الهرطوقية</a:t>
            </a:r>
            <a:endParaRPr lang="en-US" b="1" dirty="0">
              <a:latin typeface="Arial" charset="0"/>
              <a:ea typeface="ＭＳ Ｐゴシック" charset="0"/>
              <a:cs typeface="Arial" charset="0"/>
            </a:endParaRPr>
          </a:p>
          <a:p>
            <a:pPr algn="r" rtl="1" eaLnBrk="1" hangingPunct="1"/>
            <a:r>
              <a:rPr lang="ar-JO" b="1" dirty="0">
                <a:latin typeface="Arial" charset="0"/>
                <a:ea typeface="ＭＳ Ｐゴシック" charset="0"/>
                <a:cs typeface="Arial" charset="0"/>
              </a:rPr>
              <a:t>مشاهدة الأفلام الخارجة عن النص الكتابي</a:t>
            </a:r>
            <a:endParaRPr lang="en-US" b="1" dirty="0">
              <a:latin typeface="Arial" charset="0"/>
              <a:ea typeface="ＭＳ Ｐゴシック" charset="0"/>
              <a:cs typeface="Arial" charset="0"/>
            </a:endParaRPr>
          </a:p>
          <a:p>
            <a:pPr algn="r" rtl="1" eaLnBrk="1" hangingPunct="1"/>
            <a:r>
              <a:rPr lang="ar-JO" b="1" dirty="0">
                <a:latin typeface="Arial" charset="0"/>
                <a:ea typeface="ＭＳ Ｐゴシック" charset="0"/>
                <a:cs typeface="Arial" charset="0"/>
              </a:rPr>
              <a:t>قبول المنشورات من مبشرين كذبة</a:t>
            </a:r>
            <a:endParaRPr lang="en-US" b="1" dirty="0">
              <a:latin typeface="Arial" charset="0"/>
              <a:ea typeface="ＭＳ Ｐゴシック" charset="0"/>
              <a:cs typeface="Arial"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0" name="Text Box 7"/>
          <p:cNvSpPr txBox="1">
            <a:spLocks noChangeArrowheads="1"/>
          </p:cNvSpPr>
          <p:nvPr/>
        </p:nvSpPr>
        <p:spPr bwMode="auto">
          <a:xfrm>
            <a:off x="84109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charset="0"/>
              </a:rPr>
              <a:t>297</a:t>
            </a:r>
            <a:endParaRPr lang="en-US" b="1" dirty="0">
              <a:solidFill>
                <a:srgbClr val="000000"/>
              </a:solidFill>
              <a:latin typeface="Arial" charset="0"/>
            </a:endParaRPr>
          </a:p>
        </p:txBody>
      </p:sp>
    </p:spTree>
    <p:extLst>
      <p:ext uri="{BB962C8B-B14F-4D97-AF65-F5344CB8AC3E}">
        <p14:creationId xmlns:p14="http://schemas.microsoft.com/office/powerpoint/2010/main" val="3548685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42" name="Picture 3" descr="rev 21 newearth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5913"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43" name="Rectangle 3"/>
          <p:cNvSpPr>
            <a:spLocks noGrp="1" noChangeArrowheads="1"/>
          </p:cNvSpPr>
          <p:nvPr>
            <p:ph type="ctrTitle"/>
          </p:nvPr>
        </p:nvSpPr>
        <p:spPr>
          <a:xfrm>
            <a:off x="6372225" y="287338"/>
            <a:ext cx="2771775" cy="6310312"/>
          </a:xfrm>
        </p:spPr>
        <p:txBody>
          <a:bodyPr/>
          <a:lstStyle/>
          <a:p>
            <a:r>
              <a:rPr lang="ar-JO" sz="3200" b="1" dirty="0">
                <a:effectLst>
                  <a:glow rad="165100">
                    <a:schemeClr val="tx1"/>
                  </a:glow>
                </a:effectLst>
                <a:latin typeface="Arial" charset="0"/>
                <a:ea typeface="ＭＳ Ｐゴシック" charset="0"/>
              </a:rPr>
              <a:t>ثم رأيت سماء جديدة و أرضاً جديدة لأن السماء الأولى و الأرض الأولى مضتا</a:t>
            </a:r>
            <a:br>
              <a:rPr lang="ar-JO" sz="3200" b="1" dirty="0">
                <a:effectLst>
                  <a:glow rad="165100">
                    <a:schemeClr val="tx1"/>
                  </a:glow>
                </a:effectLst>
                <a:latin typeface="Arial" charset="0"/>
                <a:ea typeface="ＭＳ Ｐゴシック" charset="0"/>
              </a:rPr>
            </a:br>
            <a:r>
              <a:rPr lang="en-US" sz="3200" b="1" dirty="0">
                <a:effectLst>
                  <a:glow rad="165100">
                    <a:schemeClr val="tx1"/>
                  </a:glow>
                </a:effectLst>
                <a:latin typeface="Arial" charset="0"/>
                <a:ea typeface="ＭＳ Ｐゴシック" charset="0"/>
              </a:rPr>
              <a:t>(</a:t>
            </a:r>
            <a:r>
              <a:rPr lang="ar-JO" sz="3200" b="1" dirty="0">
                <a:effectLst>
                  <a:glow rad="165100">
                    <a:schemeClr val="tx1"/>
                  </a:glow>
                </a:effectLst>
                <a:latin typeface="Arial" charset="0"/>
                <a:ea typeface="ＭＳ Ｐゴシック" charset="0"/>
              </a:rPr>
              <a:t>21: 1أ</a:t>
            </a:r>
            <a:r>
              <a:rPr lang="en-US" sz="3200" b="1" dirty="0">
                <a:effectLst>
                  <a:glow rad="165100">
                    <a:schemeClr val="tx1"/>
                  </a:glow>
                </a:effectLst>
                <a:latin typeface="Arial" charset="0"/>
                <a:ea typeface="ＭＳ Ｐゴシック" charset="0"/>
              </a:rPr>
              <a:t>)</a:t>
            </a:r>
            <a:endParaRPr lang="en-US" sz="3200" b="1" dirty="0">
              <a:solidFill>
                <a:srgbClr val="CC0000"/>
              </a:solidFill>
              <a:effectLst>
                <a:glow rad="165100">
                  <a:schemeClr val="tx1"/>
                </a:glow>
              </a:effectLst>
              <a:latin typeface="Arial" charset="0"/>
              <a:ea typeface="ＭＳ Ｐゴシック" charset="0"/>
            </a:endParaRPr>
          </a:p>
        </p:txBody>
      </p:sp>
      <p:sp>
        <p:nvSpPr>
          <p:cNvPr id="5"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449</a:t>
            </a:r>
            <a:endParaRPr lang="en-US" b="1" dirty="0">
              <a:solidFill>
                <a:srgbClr val="000000"/>
              </a:solidFill>
              <a:latin typeface="Arial"/>
              <a:cs typeface="Arial"/>
            </a:endParaRPr>
          </a:p>
        </p:txBody>
      </p:sp>
    </p:spTree>
    <p:extLst>
      <p:ext uri="{BB962C8B-B14F-4D97-AF65-F5344CB8AC3E}">
        <p14:creationId xmlns:p14="http://schemas.microsoft.com/office/powerpoint/2010/main" val="35211801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20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282051" name="Picture 3" descr="img8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333375"/>
            <a:ext cx="5876925" cy="6237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2052" name="Rectangle 2"/>
          <p:cNvSpPr>
            <a:spLocks noGrp="1" noChangeArrowheads="1"/>
          </p:cNvSpPr>
          <p:nvPr>
            <p:ph type="title"/>
          </p:nvPr>
        </p:nvSpPr>
        <p:spPr>
          <a:xfrm>
            <a:off x="6011863" y="609600"/>
            <a:ext cx="3132137" cy="5638800"/>
          </a:xfrm>
        </p:spPr>
        <p:txBody>
          <a:bodyPr/>
          <a:lstStyle/>
          <a:p>
            <a:r>
              <a:rPr lang="ar-JO" sz="5400" b="1" dirty="0">
                <a:latin typeface="Creampuff" charset="0"/>
                <a:ea typeface="ＭＳ Ｐゴシック" charset="0"/>
                <a:cs typeface="ＭＳ Ｐゴシック" charset="0"/>
              </a:rPr>
              <a:t>سماء   جديدة        و أرض جديدة  حرفية</a:t>
            </a:r>
            <a:endParaRPr lang="en-US" sz="4000" b="1" dirty="0">
              <a:latin typeface="Gadget" charset="0"/>
              <a:ea typeface="ＭＳ Ｐゴシック" charset="0"/>
              <a:cs typeface="ＭＳ Ｐゴシック" charset="0"/>
            </a:endParaRPr>
          </a:p>
        </p:txBody>
      </p:sp>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447</a:t>
            </a:r>
            <a:endParaRPr lang="en-US" b="1" dirty="0">
              <a:solidFill>
                <a:srgbClr val="000000"/>
              </a:solidFill>
              <a:latin typeface="Arial"/>
              <a:cs typeface="Arial"/>
            </a:endParaRPr>
          </a:p>
        </p:txBody>
      </p:sp>
    </p:spTree>
    <p:extLst>
      <p:ext uri="{BB962C8B-B14F-4D97-AF65-F5344CB8AC3E}">
        <p14:creationId xmlns:p14="http://schemas.microsoft.com/office/powerpoint/2010/main" val="16396501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8194" name="Picture 12" descr="npo0000c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0156"/>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21 780px-stellar_fireworks_finale_.jpg"/>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bwMode="auto">
          <a:xfrm>
            <a:off x="4454833" y="0"/>
            <a:ext cx="462824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b="1" dirty="0">
                <a:solidFill>
                  <a:srgbClr val="FFFFFF"/>
                </a:solidFill>
                <a:effectLst>
                  <a:outerShdw blurRad="38100" dist="38100" dir="2700000" algn="tl">
                    <a:srgbClr val="000000"/>
                  </a:outerShdw>
                </a:effectLst>
                <a:latin typeface="Arial"/>
                <a:ea typeface="新細明體" charset="0"/>
                <a:cs typeface="Arial"/>
              </a:rPr>
              <a:t>اكتمال كل الأشياء</a:t>
            </a:r>
            <a:endParaRPr lang="en-US" sz="1400" b="1" dirty="0">
              <a:solidFill>
                <a:schemeClr val="bg1"/>
              </a:solidFill>
              <a:latin typeface="Arial"/>
              <a:ea typeface="ＭＳ Ｐゴシック" charset="0"/>
              <a:cs typeface="Arial"/>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3600" b="1" u="sng" dirty="0">
                <a:solidFill>
                  <a:srgbClr val="FFFFFF"/>
                </a:solidFill>
                <a:latin typeface="Arial"/>
                <a:cs typeface="Arial"/>
              </a:rPr>
              <a:t>تكوين 1-3</a:t>
            </a:r>
            <a:endParaRPr lang="en-US" sz="2800" b="1" i="1" u="sng" dirty="0">
              <a:solidFill>
                <a:srgbClr val="FFFFFF"/>
              </a:solidFill>
              <a:latin typeface="Arial"/>
              <a:cs typeface="Arial"/>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3600" b="1" u="sng" dirty="0">
                <a:solidFill>
                  <a:srgbClr val="FFFFFF"/>
                </a:solidFill>
                <a:latin typeface="Arial"/>
                <a:cs typeface="Arial"/>
              </a:rPr>
              <a:t>رؤيا 20-22</a:t>
            </a:r>
            <a:endParaRPr lang="en-US" sz="2800" b="1" i="1" u="sng" dirty="0">
              <a:solidFill>
                <a:srgbClr val="FFFFFF"/>
              </a:solidFill>
              <a:latin typeface="Arial"/>
              <a:cs typeface="Arial"/>
            </a:endParaRPr>
          </a:p>
        </p:txBody>
      </p:sp>
      <p:sp>
        <p:nvSpPr>
          <p:cNvPr id="3090" name="Text Box 18"/>
          <p:cNvSpPr txBox="1">
            <a:spLocks noChangeArrowheads="1"/>
          </p:cNvSpPr>
          <p:nvPr/>
        </p:nvSpPr>
        <p:spPr bwMode="auto">
          <a:xfrm>
            <a:off x="317500" y="1552575"/>
            <a:ext cx="40386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defTabSz="914400" fontAlgn="base">
              <a:spcBef>
                <a:spcPct val="0"/>
              </a:spcBef>
              <a:spcAft>
                <a:spcPct val="0"/>
              </a:spcAft>
              <a:defRPr/>
            </a:pPr>
            <a:r>
              <a:rPr lang="ar-JO" sz="3600" b="1" dirty="0">
                <a:solidFill>
                  <a:srgbClr val="FFFFFF"/>
                </a:solidFill>
                <a:latin typeface="Arial"/>
                <a:cs typeface="Arial"/>
              </a:rPr>
              <a:t>في البدء </a:t>
            </a:r>
          </a:p>
          <a:p>
            <a:pPr marL="0" indent="0" algn="ctr" defTabSz="914400" fontAlgn="base">
              <a:spcBef>
                <a:spcPct val="0"/>
              </a:spcBef>
              <a:spcAft>
                <a:spcPct val="0"/>
              </a:spcAft>
              <a:defRPr/>
            </a:pPr>
            <a:r>
              <a:rPr lang="ar-JO" sz="3600" b="1" dirty="0">
                <a:solidFill>
                  <a:srgbClr val="FFFFFF"/>
                </a:solidFill>
                <a:latin typeface="Arial"/>
                <a:cs typeface="Arial"/>
              </a:rPr>
              <a:t>خلق الله </a:t>
            </a:r>
          </a:p>
          <a:p>
            <a:pPr marL="0" indent="0" algn="ctr" defTabSz="914400" fontAlgn="base">
              <a:spcBef>
                <a:spcPct val="0"/>
              </a:spcBef>
              <a:spcAft>
                <a:spcPct val="0"/>
              </a:spcAft>
              <a:defRPr/>
            </a:pPr>
            <a:r>
              <a:rPr lang="ar-JO" sz="3600" b="1" dirty="0">
                <a:solidFill>
                  <a:srgbClr val="FFFF00"/>
                </a:solidFill>
                <a:latin typeface="Arial"/>
                <a:cs typeface="Arial"/>
              </a:rPr>
              <a:t>السماوات و الأرض </a:t>
            </a:r>
          </a:p>
          <a:p>
            <a:pPr marL="0" indent="0" algn="ctr" defTabSz="914400" fontAlgn="base">
              <a:spcBef>
                <a:spcPct val="0"/>
              </a:spcBef>
              <a:spcAft>
                <a:spcPct val="0"/>
              </a:spcAft>
              <a:defRPr/>
            </a:pPr>
            <a:r>
              <a:rPr lang="ar-JO" sz="3600" b="1" dirty="0">
                <a:solidFill>
                  <a:srgbClr val="FFFFFF"/>
                </a:solidFill>
                <a:latin typeface="Arial"/>
                <a:cs typeface="Arial"/>
              </a:rPr>
              <a:t>(1: 1)</a:t>
            </a:r>
            <a:r>
              <a:rPr lang="en-US" sz="3600" b="1" dirty="0">
                <a:solidFill>
                  <a:srgbClr val="FFFFFF"/>
                </a:solidFill>
                <a:latin typeface="Arial"/>
                <a:cs typeface="Arial"/>
              </a:rPr>
              <a:t> </a:t>
            </a:r>
            <a:endParaRPr lang="en-US" sz="2800" b="1" i="1" dirty="0">
              <a:solidFill>
                <a:srgbClr val="FFFFFF"/>
              </a:solidFill>
              <a:latin typeface="Arial"/>
              <a:cs typeface="Arial"/>
            </a:endParaRPr>
          </a:p>
        </p:txBody>
      </p:sp>
      <p:sp>
        <p:nvSpPr>
          <p:cNvPr id="3091" name="Text Box 19"/>
          <p:cNvSpPr txBox="1">
            <a:spLocks noChangeArrowheads="1"/>
          </p:cNvSpPr>
          <p:nvPr/>
        </p:nvSpPr>
        <p:spPr bwMode="auto">
          <a:xfrm>
            <a:off x="4572000" y="1552575"/>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defTabSz="914400" fontAlgn="base">
              <a:spcBef>
                <a:spcPct val="0"/>
              </a:spcBef>
              <a:spcAft>
                <a:spcPct val="0"/>
              </a:spcAft>
              <a:defRPr/>
            </a:pPr>
            <a:r>
              <a:rPr lang="ar-JO" sz="3600" b="1" i="1" dirty="0">
                <a:solidFill>
                  <a:srgbClr val="FFFFFF"/>
                </a:solidFill>
                <a:latin typeface="Arial"/>
                <a:cs typeface="Arial"/>
              </a:rPr>
              <a:t>ثم رأيت </a:t>
            </a:r>
          </a:p>
          <a:p>
            <a:pPr marL="0" indent="0" algn="ctr" defTabSz="914400" fontAlgn="base">
              <a:spcBef>
                <a:spcPct val="0"/>
              </a:spcBef>
              <a:spcAft>
                <a:spcPct val="0"/>
              </a:spcAft>
              <a:defRPr/>
            </a:pPr>
            <a:r>
              <a:rPr lang="ar-JO" sz="3600" b="1" i="1" dirty="0">
                <a:solidFill>
                  <a:srgbClr val="FFFF00"/>
                </a:solidFill>
                <a:latin typeface="Arial"/>
                <a:cs typeface="Arial"/>
              </a:rPr>
              <a:t>سماء جديدة </a:t>
            </a:r>
          </a:p>
          <a:p>
            <a:pPr marL="0" indent="0" algn="ctr" defTabSz="914400" fontAlgn="base">
              <a:spcBef>
                <a:spcPct val="0"/>
              </a:spcBef>
              <a:spcAft>
                <a:spcPct val="0"/>
              </a:spcAft>
              <a:defRPr/>
            </a:pPr>
            <a:r>
              <a:rPr lang="ar-JO" sz="3600" b="1" i="1" dirty="0">
                <a:solidFill>
                  <a:srgbClr val="FFFF00"/>
                </a:solidFill>
                <a:latin typeface="Arial"/>
                <a:cs typeface="Arial"/>
              </a:rPr>
              <a:t>و أرض جديدة</a:t>
            </a:r>
          </a:p>
          <a:p>
            <a:pPr marL="0" indent="0" algn="ctr" defTabSz="914400" fontAlgn="base">
              <a:spcBef>
                <a:spcPct val="0"/>
              </a:spcBef>
              <a:spcAft>
                <a:spcPct val="0"/>
              </a:spcAft>
              <a:defRPr/>
            </a:pPr>
            <a:r>
              <a:rPr lang="ar-JO" sz="3600" b="1" i="1" dirty="0">
                <a:solidFill>
                  <a:srgbClr val="FFFF00"/>
                </a:solidFill>
                <a:latin typeface="Arial"/>
                <a:cs typeface="Arial"/>
              </a:rPr>
              <a:t> </a:t>
            </a:r>
            <a:r>
              <a:rPr lang="ar-JO" sz="3600" b="1" i="1" dirty="0">
                <a:solidFill>
                  <a:srgbClr val="FFFFFF"/>
                </a:solidFill>
                <a:latin typeface="Arial"/>
                <a:cs typeface="Arial"/>
              </a:rPr>
              <a:t>(21: 1)</a:t>
            </a:r>
            <a:endParaRPr lang="en-US" sz="2800" b="1" i="1" dirty="0">
              <a:solidFill>
                <a:srgbClr val="FFFFFF"/>
              </a:solidFill>
              <a:latin typeface="Arial"/>
              <a:cs typeface="Arial"/>
            </a:endParaRPr>
          </a:p>
        </p:txBody>
      </p:sp>
      <p:sp>
        <p:nvSpPr>
          <p:cNvPr id="11"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448</a:t>
            </a:r>
            <a:endParaRPr lang="en-US" b="1" dirty="0">
              <a:solidFill>
                <a:srgbClr val="000000"/>
              </a:solidFill>
              <a:latin typeface="Arial"/>
              <a:cs typeface="Arial"/>
            </a:endParaRPr>
          </a:p>
        </p:txBody>
      </p:sp>
    </p:spTree>
    <p:extLst>
      <p:ext uri="{BB962C8B-B14F-4D97-AF65-F5344CB8AC3E}">
        <p14:creationId xmlns:p14="http://schemas.microsoft.com/office/powerpoint/2010/main" val="160462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433602" name="Rectangle 5"/>
          <p:cNvSpPr>
            <a:spLocks noGrp="1" noChangeArrowheads="1"/>
          </p:cNvSpPr>
          <p:nvPr>
            <p:ph type="title"/>
          </p:nvPr>
        </p:nvSpPr>
        <p:spPr>
          <a:xfrm>
            <a:off x="-1" y="4271074"/>
            <a:ext cx="9052171" cy="2524665"/>
          </a:xfrm>
        </p:spPr>
        <p:txBody>
          <a:bodyPr anchor="t"/>
          <a:lstStyle/>
          <a:p>
            <a:r>
              <a:rPr lang="ar-JO" sz="3200" b="1" dirty="0">
                <a:solidFill>
                  <a:srgbClr val="FFFFFF"/>
                </a:solidFill>
                <a:effectLst>
                  <a:glow rad="215900">
                    <a:schemeClr val="tx1"/>
                  </a:glow>
                </a:effectLst>
                <a:ea typeface="ＭＳ Ｐゴシック" charset="0"/>
                <a:cs typeface="Arial"/>
              </a:rPr>
              <a:t>نعم أنا آتي سريعاً</a:t>
            </a:r>
            <a:br>
              <a:rPr lang="ar-JO" sz="3200" b="1" dirty="0">
                <a:solidFill>
                  <a:srgbClr val="FFFFFF"/>
                </a:solidFill>
                <a:effectLst>
                  <a:glow rad="215900">
                    <a:schemeClr val="tx1"/>
                  </a:glow>
                </a:effectLst>
                <a:ea typeface="ＭＳ Ｐゴシック" charset="0"/>
                <a:cs typeface="Arial"/>
              </a:rPr>
            </a:br>
            <a:r>
              <a:rPr lang="ar-JO" sz="3200" b="1" dirty="0">
                <a:solidFill>
                  <a:srgbClr val="FFFFFF"/>
                </a:solidFill>
                <a:effectLst>
                  <a:glow rad="215900">
                    <a:schemeClr val="tx1"/>
                  </a:glow>
                </a:effectLst>
                <a:ea typeface="ＭＳ Ｐゴシック" charset="0"/>
                <a:cs typeface="Arial"/>
              </a:rPr>
              <a:t>آمين تعال أيها الرب يسوع</a:t>
            </a:r>
            <a:br>
              <a:rPr lang="ar-JO" sz="3200" b="1" dirty="0">
                <a:solidFill>
                  <a:srgbClr val="FFFFFF"/>
                </a:solidFill>
                <a:effectLst>
                  <a:glow rad="215900">
                    <a:schemeClr val="tx1"/>
                  </a:glow>
                </a:effectLst>
                <a:ea typeface="ＭＳ Ｐゴシック" charset="0"/>
                <a:cs typeface="Arial"/>
              </a:rPr>
            </a:br>
            <a:r>
              <a:rPr lang="ar-JO" sz="3200" b="1" dirty="0">
                <a:solidFill>
                  <a:srgbClr val="FFFFFF"/>
                </a:solidFill>
                <a:effectLst>
                  <a:glow rad="215900">
                    <a:schemeClr val="tx1"/>
                  </a:glow>
                </a:effectLst>
                <a:ea typeface="ＭＳ Ｐゴシック" charset="0"/>
                <a:cs typeface="Arial"/>
              </a:rPr>
              <a:t>نعمة ربنا يسوع المسيح</a:t>
            </a:r>
            <a:br>
              <a:rPr lang="ar-JO" sz="3200" b="1" dirty="0">
                <a:solidFill>
                  <a:srgbClr val="FFFFFF"/>
                </a:solidFill>
                <a:effectLst>
                  <a:glow rad="215900">
                    <a:schemeClr val="tx1"/>
                  </a:glow>
                </a:effectLst>
                <a:ea typeface="ＭＳ Ｐゴシック" charset="0"/>
                <a:cs typeface="Arial"/>
              </a:rPr>
            </a:br>
            <a:r>
              <a:rPr lang="ar-JO" sz="3200" b="1" dirty="0">
                <a:solidFill>
                  <a:srgbClr val="FFFFFF"/>
                </a:solidFill>
                <a:effectLst>
                  <a:glow rad="215900">
                    <a:schemeClr val="tx1"/>
                  </a:glow>
                </a:effectLst>
                <a:ea typeface="ＭＳ Ｐゴシック" charset="0"/>
                <a:cs typeface="Arial"/>
              </a:rPr>
              <a:t>مع جميعكم آمين</a:t>
            </a:r>
            <a:br>
              <a:rPr lang="ar-JO" sz="3200" b="1" dirty="0">
                <a:solidFill>
                  <a:srgbClr val="FFFFFF"/>
                </a:solidFill>
                <a:effectLst>
                  <a:glow rad="215900">
                    <a:schemeClr val="tx1"/>
                  </a:glow>
                </a:effectLst>
                <a:ea typeface="ＭＳ Ｐゴシック" charset="0"/>
                <a:cs typeface="Arial"/>
              </a:rPr>
            </a:br>
            <a:r>
              <a:rPr lang="en-US" sz="3200" b="1" dirty="0">
                <a:solidFill>
                  <a:srgbClr val="FFFFFF"/>
                </a:solidFill>
                <a:effectLst>
                  <a:glow rad="215900">
                    <a:schemeClr val="tx1"/>
                  </a:glow>
                </a:effectLst>
                <a:ea typeface="ＭＳ Ｐゴシック" charset="0"/>
                <a:cs typeface="Arial"/>
              </a:rPr>
              <a:t>(</a:t>
            </a:r>
            <a:r>
              <a:rPr lang="ar-JO" sz="3200" b="1" dirty="0">
                <a:solidFill>
                  <a:srgbClr val="FFFFFF"/>
                </a:solidFill>
                <a:effectLst>
                  <a:glow rad="215900">
                    <a:schemeClr val="tx1"/>
                  </a:glow>
                </a:effectLst>
                <a:ea typeface="ＭＳ Ｐゴシック" charset="0"/>
                <a:cs typeface="Arial"/>
              </a:rPr>
              <a:t>22: 20-21</a:t>
            </a:r>
            <a:r>
              <a:rPr lang="en-US" sz="3200" b="1" dirty="0">
                <a:solidFill>
                  <a:srgbClr val="FFFFFF"/>
                </a:solidFill>
                <a:effectLst>
                  <a:glow rad="215900">
                    <a:schemeClr val="tx1"/>
                  </a:glow>
                </a:effectLst>
                <a:ea typeface="ＭＳ Ｐゴシック" charset="0"/>
                <a:cs typeface="Arial"/>
              </a:rPr>
              <a:t>)</a:t>
            </a:r>
            <a:endParaRPr lang="en-US" sz="3200" b="1" dirty="0">
              <a:solidFill>
                <a:srgbClr val="FFFFFF"/>
              </a:solidFill>
              <a:effectLst>
                <a:glow rad="215900">
                  <a:schemeClr val="tx1"/>
                </a:glow>
              </a:effectLst>
              <a:latin typeface="Arial"/>
              <a:ea typeface="ＭＳ Ｐゴシック" charset="0"/>
              <a:cs typeface="Arial"/>
            </a:endParaRPr>
          </a:p>
        </p:txBody>
      </p:sp>
    </p:spTree>
    <p:extLst>
      <p:ext uri="{BB962C8B-B14F-4D97-AF65-F5344CB8AC3E}">
        <p14:creationId xmlns:p14="http://schemas.microsoft.com/office/powerpoint/2010/main" val="987966490"/>
      </p:ext>
    </p:extLst>
  </p:cSld>
  <p:clrMapOvr>
    <a:masterClrMapping/>
  </p:clrMapOvr>
</p:sld>
</file>

<file path=ppt/theme/theme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0.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1.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2.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3.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4.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5.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6.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7.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8.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9.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1974</TotalTime>
  <Words>7093</Words>
  <Application>Microsoft Macintosh PowerPoint</Application>
  <PresentationFormat>On-screen Show (4:3)</PresentationFormat>
  <Paragraphs>649</Paragraphs>
  <Slides>101</Slides>
  <Notes>95</Notes>
  <HiddenSlides>0</HiddenSlides>
  <MMClips>0</MMClips>
  <ScaleCrop>false</ScaleCrop>
  <HeadingPairs>
    <vt:vector size="6" baseType="variant">
      <vt:variant>
        <vt:lpstr>Fonts Used</vt:lpstr>
      </vt:variant>
      <vt:variant>
        <vt:i4>17</vt:i4>
      </vt:variant>
      <vt:variant>
        <vt:lpstr>Theme</vt:lpstr>
      </vt:variant>
      <vt:variant>
        <vt:i4>15</vt:i4>
      </vt:variant>
      <vt:variant>
        <vt:lpstr>Slide Titles</vt:lpstr>
      </vt:variant>
      <vt:variant>
        <vt:i4>101</vt:i4>
      </vt:variant>
    </vt:vector>
  </HeadingPairs>
  <TitlesOfParts>
    <vt:vector size="133" baseType="lpstr">
      <vt:lpstr>Creampuff</vt:lpstr>
      <vt:lpstr>Gadget</vt:lpstr>
      <vt:lpstr>Apple Chancery</vt:lpstr>
      <vt:lpstr>Arial</vt:lpstr>
      <vt:lpstr>Arial Black</vt:lpstr>
      <vt:lpstr>Arial Narrow</vt:lpstr>
      <vt:lpstr>Arial Rounded MT Bold</vt:lpstr>
      <vt:lpstr>Calibri</vt:lpstr>
      <vt:lpstr>Comic Sans MS</vt:lpstr>
      <vt:lpstr>Franklin Gothic Heavy</vt:lpstr>
      <vt:lpstr>Impact</vt:lpstr>
      <vt:lpstr>Monotype Sorts</vt:lpstr>
      <vt:lpstr>Tahoma</vt:lpstr>
      <vt:lpstr>Times</vt:lpstr>
      <vt:lpstr>Times New Roman</vt:lpstr>
      <vt:lpstr>Verdana</vt:lpstr>
      <vt:lpstr>Wingdings</vt:lpstr>
      <vt:lpstr>10_Blank Presentation</vt:lpstr>
      <vt:lpstr>Default Design</vt:lpstr>
      <vt:lpstr>Columns</vt:lpstr>
      <vt:lpstr>Orbit</vt:lpstr>
      <vt:lpstr>azures</vt:lpstr>
      <vt:lpstr>1_Default Design</vt:lpstr>
      <vt:lpstr>1_Orbit</vt:lpstr>
      <vt:lpstr>14_Default Design</vt:lpstr>
      <vt:lpstr>46_Blank Presentation</vt:lpstr>
      <vt:lpstr>14_Blank Presentation</vt:lpstr>
      <vt:lpstr>預設簡報設計</vt:lpstr>
      <vt:lpstr>1_Compass</vt:lpstr>
      <vt:lpstr>Dad`s Tie</vt:lpstr>
      <vt:lpstr>16_Default Design</vt:lpstr>
      <vt:lpstr>5_Default Design</vt:lpstr>
      <vt:lpstr>نوح : فيلم ضخم أم الكتاب المقدس</vt:lpstr>
      <vt:lpstr>بأي حق  يدين الله ؟</vt:lpstr>
      <vt:lpstr>Noah</vt:lpstr>
      <vt:lpstr>Noah</vt:lpstr>
      <vt:lpstr>Noah</vt:lpstr>
      <vt:lpstr>Noah</vt:lpstr>
      <vt:lpstr>Noah</vt:lpstr>
      <vt:lpstr>Noah</vt:lpstr>
      <vt:lpstr>Noah</vt:lpstr>
      <vt:lpstr>Noah</vt:lpstr>
      <vt:lpstr>أ أخنوخ 6</vt:lpstr>
      <vt:lpstr>1 أخنوخ 6</vt:lpstr>
      <vt:lpstr>1 أخنوخ 6</vt:lpstr>
      <vt:lpstr>1 أخنوخ 7</vt:lpstr>
      <vt:lpstr>1 أخنوخ 7</vt:lpstr>
      <vt:lpstr>1 أخنوخ 7</vt:lpstr>
      <vt:lpstr>Noah</vt:lpstr>
      <vt:lpstr>Noah</vt:lpstr>
      <vt:lpstr>Noah</vt:lpstr>
      <vt:lpstr>المنتج الملحد دارين آرونوفسكي</vt:lpstr>
      <vt:lpstr>Noah</vt:lpstr>
      <vt:lpstr>Noah</vt:lpstr>
      <vt:lpstr>مدح نوح</vt:lpstr>
      <vt:lpstr>مدح نوح</vt:lpstr>
      <vt:lpstr>مدح نوح</vt:lpstr>
      <vt:lpstr>مدح نوح</vt:lpstr>
      <vt:lpstr>انتقاد نوح</vt:lpstr>
      <vt:lpstr>انتقاد نوح</vt:lpstr>
      <vt:lpstr>انتقاد نوح</vt:lpstr>
      <vt:lpstr>أغنية نوح لراي كمفورت</vt:lpstr>
      <vt:lpstr>هل يمتلك الله الحق  في إدانة العالم ؟</vt:lpstr>
      <vt:lpstr>مخطط       تك 6-9</vt:lpstr>
      <vt:lpstr>أدى فجور بنو الله و العمالقة إلى الطوفان  (تك 6: 1-4)</vt:lpstr>
      <vt:lpstr>أسئلة حول تكوين 6: 1-4</vt:lpstr>
      <vt:lpstr>هل كان بنو الله ملائكة ؟</vt:lpstr>
      <vt:lpstr>دعم نظرية الملائكة</vt:lpstr>
      <vt:lpstr>نقد نظرية الملائكة</vt:lpstr>
      <vt:lpstr>نظرية نسل شيث التقي</vt:lpstr>
      <vt:lpstr>نظرية سلالة الحكام</vt:lpstr>
      <vt:lpstr>يحتقر الله        كبرياء الإنسان</vt:lpstr>
      <vt:lpstr>نظرية الآلهة الصغيرة تحمل مفاهيم وثنية</vt:lpstr>
      <vt:lpstr>Noah</vt:lpstr>
      <vt:lpstr>المسيحيون و البيئة</vt:lpstr>
      <vt:lpstr>PowerPoint Presentation</vt:lpstr>
      <vt:lpstr>هل حدث الإحتباس الحراري بسبب البشر ؟</vt:lpstr>
      <vt:lpstr>Animals</vt:lpstr>
      <vt:lpstr>Man</vt:lpstr>
      <vt:lpstr>المرأة</vt:lpstr>
      <vt:lpstr>Mandate</vt:lpstr>
      <vt:lpstr>الحاجة لبداية جديدة</vt:lpstr>
      <vt:lpstr>Noah &amp; His Son</vt:lpstr>
      <vt:lpstr>بالإيمان (عب 11)</vt:lpstr>
      <vt:lpstr>Noah &amp; His Son</vt:lpstr>
      <vt:lpstr>Building the Ark</vt:lpstr>
      <vt:lpstr>Food in the Ark</vt:lpstr>
      <vt:lpstr>Noah &amp; His Study</vt:lpstr>
      <vt:lpstr>Cubit Diagram Sample</vt:lpstr>
      <vt:lpstr>حجم فلك نوح</vt:lpstr>
      <vt:lpstr>The Ark</vt:lpstr>
      <vt:lpstr>The Ark</vt:lpstr>
      <vt:lpstr>تسلسل أحداث الطوفان</vt:lpstr>
      <vt:lpstr>تسلسل أحداث الطوفان</vt:lpstr>
      <vt:lpstr>تصالبية الطوفان</vt:lpstr>
      <vt:lpstr>Patriarch's long lives</vt:lpstr>
      <vt:lpstr>متوشالح</vt:lpstr>
      <vt:lpstr>تكوين 6: 19</vt:lpstr>
      <vt:lpstr>شخصية نوح</vt:lpstr>
      <vt:lpstr>لم يكن نوح كاملاً</vt:lpstr>
      <vt:lpstr>لم يكن نوح كاملاً</vt:lpstr>
      <vt:lpstr>هل يعتبر الأمر مهماً إن كان هناك طوفان عالمي بالحقيقة ؟</vt:lpstr>
      <vt:lpstr>د. هيوغ روس : مدافع عن طوفان شرق أوسطي</vt:lpstr>
      <vt:lpstr>د. هيوغ روس : مدافع عن طوفان شرق أوسطي</vt:lpstr>
      <vt:lpstr>لماذا لا يكون طوفاناً محدوداً ؟</vt:lpstr>
      <vt:lpstr>لماذا لا يكون طوفاناً محدوداً</vt:lpstr>
      <vt:lpstr>لماذا لا يكون طوفاناً محدوداً</vt:lpstr>
      <vt:lpstr>كم كان ارتفاع المياه ؟</vt:lpstr>
      <vt:lpstr>لماذا لا يكون الطوفان محلياً ؟</vt:lpstr>
      <vt:lpstr>CW-Local Flood 1 01129</vt:lpstr>
      <vt:lpstr>CW-Local Flood 2 01130</vt:lpstr>
      <vt:lpstr>طوفان محلي ؟</vt:lpstr>
      <vt:lpstr>رودينيا - العالم الذي هلك</vt:lpstr>
      <vt:lpstr>العالم الذي هلك</vt:lpstr>
      <vt:lpstr>أهمية الطوفان</vt:lpstr>
      <vt:lpstr>Flood Legends</vt:lpstr>
      <vt:lpstr>المستهزئون يؤمنون بالتوحيد</vt:lpstr>
      <vt:lpstr>المستهزئون يشككون بالطوفان</vt:lpstr>
      <vt:lpstr>لماذا لا يوجد ديناصورات على فلك نوح ؟</vt:lpstr>
      <vt:lpstr>عاشت الديناصورات مؤخراً</vt:lpstr>
      <vt:lpstr>بياولف و مخلوقات الدنمارك</vt:lpstr>
      <vt:lpstr>وحش الصياد الياباني الميت</vt:lpstr>
      <vt:lpstr>هل هي سمكة قرش ؟</vt:lpstr>
      <vt:lpstr>Noah's Ark Mt. Ararat</vt:lpstr>
      <vt:lpstr>العبادة و قوس قزح</vt:lpstr>
      <vt:lpstr>أن ترى نوح أو لا تراه</vt:lpstr>
      <vt:lpstr>كيف يتعامل المسيحيون  مع الهرطقات ؟</vt:lpstr>
      <vt:lpstr>ثم رأيت سماء جديدة و أرضاً جديدة لأن السماء الأولى و الأرض الأولى مضتا (21: 1أ)</vt:lpstr>
      <vt:lpstr>سماء   جديدة        و أرض جديدة  حرفية</vt:lpstr>
      <vt:lpstr>اكتمال كل الأشياء</vt:lpstr>
      <vt:lpstr>نعم أنا آتي سريعاً آمين تعال أيها الرب يسوع نعمة ربنا يسوع المسيح مع جميعكم آمين (22: 20-21)</vt:lpstr>
      <vt:lpstr>Black</vt:lpstr>
      <vt:lpstr>مسح العهد القديم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Noah</dc:title>
  <dc:creator>Rick Griffith</dc:creator>
  <cp:lastModifiedBy>Rick Griffith</cp:lastModifiedBy>
  <cp:revision>59</cp:revision>
  <dcterms:created xsi:type="dcterms:W3CDTF">2014-05-04T01:23:56Z</dcterms:created>
  <dcterms:modified xsi:type="dcterms:W3CDTF">2022-09-26T17:19:46Z</dcterms:modified>
</cp:coreProperties>
</file>